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76" r:id="rId4"/>
    <p:sldId id="258" r:id="rId5"/>
    <p:sldId id="277" r:id="rId6"/>
    <p:sldId id="294" r:id="rId7"/>
    <p:sldId id="259" r:id="rId8"/>
    <p:sldId id="260" r:id="rId9"/>
    <p:sldId id="261" r:id="rId10"/>
    <p:sldId id="262" r:id="rId11"/>
    <p:sldId id="287" r:id="rId12"/>
    <p:sldId id="263" r:id="rId13"/>
    <p:sldId id="272" r:id="rId14"/>
    <p:sldId id="273" r:id="rId15"/>
    <p:sldId id="269" r:id="rId16"/>
    <p:sldId id="288" r:id="rId17"/>
    <p:sldId id="264" r:id="rId18"/>
    <p:sldId id="265" r:id="rId19"/>
    <p:sldId id="266" r:id="rId20"/>
    <p:sldId id="267" r:id="rId21"/>
    <p:sldId id="295" r:id="rId22"/>
    <p:sldId id="289" r:id="rId23"/>
    <p:sldId id="268" r:id="rId24"/>
    <p:sldId id="270" r:id="rId25"/>
    <p:sldId id="271" r:id="rId26"/>
    <p:sldId id="278" r:id="rId27"/>
    <p:sldId id="281" r:id="rId28"/>
    <p:sldId id="291" r:id="rId29"/>
    <p:sldId id="296" r:id="rId30"/>
    <p:sldId id="292" r:id="rId31"/>
    <p:sldId id="293" r:id="rId32"/>
    <p:sldId id="290" r:id="rId33"/>
    <p:sldId id="284" r:id="rId34"/>
    <p:sldId id="285" r:id="rId35"/>
    <p:sldId id="297" r:id="rId36"/>
    <p:sldId id="286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nsad.com\DETNSMU_ROOT\SoFo\Data\6706\123306%20WV%20Kinderstudie%202013\60%20Reporting\62%20Bericht\Kapitel_4\Abb_Kapitel%20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9749985371926E-2"/>
          <c:y val="1.8885585805940874E-4"/>
          <c:w val="0.83024097271116015"/>
          <c:h val="0.894637481420158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'Abb 4.1'!$A$5</c:f>
              <c:strCache>
                <c:ptCount val="1"/>
                <c:pt idx="0">
                  <c:v>Weiß nicht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'Abb 4.1'!$B$4:$F$4</c:f>
              <c:strCache>
                <c:ptCount val="5"/>
                <c:pt idx="0">
                  <c:v>Unterschicht</c:v>
                </c:pt>
                <c:pt idx="1">
                  <c:v>Untere Mittelschicht</c:v>
                </c:pt>
                <c:pt idx="2">
                  <c:v>Mittelschicht</c:v>
                </c:pt>
                <c:pt idx="3">
                  <c:v>Obere Mittelschicht</c:v>
                </c:pt>
                <c:pt idx="4">
                  <c:v>Oberschicht</c:v>
                </c:pt>
              </c:strCache>
            </c:strRef>
          </c:cat>
          <c:val>
            <c:numRef>
              <c:f>'Abb 4.1'!$B$5:$F$5</c:f>
              <c:numCache>
                <c:formatCode>General</c:formatCode>
                <c:ptCount val="5"/>
                <c:pt idx="0">
                  <c:v>30</c:v>
                </c:pt>
                <c:pt idx="1">
                  <c:v>26</c:v>
                </c:pt>
                <c:pt idx="2">
                  <c:v>23</c:v>
                </c:pt>
                <c:pt idx="3">
                  <c:v>23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'Abb 4.1'!$A$6</c:f>
              <c:strCache>
                <c:ptCount val="1"/>
                <c:pt idx="0">
                  <c:v>Hauptschule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'Abb 4.1'!$B$4:$F$4</c:f>
              <c:strCache>
                <c:ptCount val="5"/>
                <c:pt idx="0">
                  <c:v>Unterschicht</c:v>
                </c:pt>
                <c:pt idx="1">
                  <c:v>Untere Mittelschicht</c:v>
                </c:pt>
                <c:pt idx="2">
                  <c:v>Mittelschicht</c:v>
                </c:pt>
                <c:pt idx="3">
                  <c:v>Obere Mittelschicht</c:v>
                </c:pt>
                <c:pt idx="4">
                  <c:v>Oberschicht</c:v>
                </c:pt>
              </c:strCache>
            </c:strRef>
          </c:cat>
          <c:val>
            <c:numRef>
              <c:f>'Abb 4.1'!$B$6:$F$6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'Abb 4.1'!$A$7</c:f>
              <c:strCache>
                <c:ptCount val="1"/>
                <c:pt idx="0">
                  <c:v>Realschule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'Abb 4.1'!$B$4:$F$4</c:f>
              <c:strCache>
                <c:ptCount val="5"/>
                <c:pt idx="0">
                  <c:v>Unterschicht</c:v>
                </c:pt>
                <c:pt idx="1">
                  <c:v>Untere Mittelschicht</c:v>
                </c:pt>
                <c:pt idx="2">
                  <c:v>Mittelschicht</c:v>
                </c:pt>
                <c:pt idx="3">
                  <c:v>Obere Mittelschicht</c:v>
                </c:pt>
                <c:pt idx="4">
                  <c:v>Oberschicht</c:v>
                </c:pt>
              </c:strCache>
            </c:strRef>
          </c:cat>
          <c:val>
            <c:numRef>
              <c:f>'Abb 4.1'!$B$7:$F$7</c:f>
              <c:numCache>
                <c:formatCode>General</c:formatCode>
                <c:ptCount val="5"/>
                <c:pt idx="0">
                  <c:v>37</c:v>
                </c:pt>
                <c:pt idx="1">
                  <c:v>41</c:v>
                </c:pt>
                <c:pt idx="2">
                  <c:v>32</c:v>
                </c:pt>
                <c:pt idx="3">
                  <c:v>19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'Abb 4.1'!$A$8</c:f>
              <c:strCache>
                <c:ptCount val="1"/>
                <c:pt idx="0">
                  <c:v>Abitur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'Abb 4.1'!$B$4:$F$4</c:f>
              <c:strCache>
                <c:ptCount val="5"/>
                <c:pt idx="0">
                  <c:v>Unterschicht</c:v>
                </c:pt>
                <c:pt idx="1">
                  <c:v>Untere Mittelschicht</c:v>
                </c:pt>
                <c:pt idx="2">
                  <c:v>Mittelschicht</c:v>
                </c:pt>
                <c:pt idx="3">
                  <c:v>Obere Mittelschicht</c:v>
                </c:pt>
                <c:pt idx="4">
                  <c:v>Oberschicht</c:v>
                </c:pt>
              </c:strCache>
            </c:strRef>
          </c:cat>
          <c:val>
            <c:numRef>
              <c:f>'Abb 4.1'!$B$8:$F$8</c:f>
              <c:numCache>
                <c:formatCode>General</c:formatCode>
                <c:ptCount val="5"/>
                <c:pt idx="0">
                  <c:v>16</c:v>
                </c:pt>
                <c:pt idx="1">
                  <c:v>27</c:v>
                </c:pt>
                <c:pt idx="2">
                  <c:v>39</c:v>
                </c:pt>
                <c:pt idx="3">
                  <c:v>56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5493120"/>
        <c:axId val="175494656"/>
      </c:barChart>
      <c:catAx>
        <c:axId val="175493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5494656"/>
        <c:crosses val="autoZero"/>
        <c:auto val="1"/>
        <c:lblAlgn val="ctr"/>
        <c:lblOffset val="100"/>
        <c:noMultiLvlLbl val="0"/>
      </c:catAx>
      <c:valAx>
        <c:axId val="175494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549312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314771292212464"/>
          <c:y val="0.53808935879978881"/>
          <c:w val="0.1272639576053603"/>
          <c:h val="0.2725620425595966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6BB6-AEA1-41B8-8C0C-22F95F8779E3}" type="datetimeFigureOut">
              <a:rPr lang="de-DE" smtClean="0"/>
              <a:t>05.11.2015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C7096-8A46-4926-856C-4CD4E812E0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7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285" indent="-273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4285" indent="-2188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999" indent="-2188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713" indent="-2188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7426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5140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2854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0568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B3E3ADD-F02C-4563-B8D5-4E1B440365CC}" type="slidenum">
              <a:rPr lang="de-DE" smtClean="0"/>
              <a:pPr eaLnBrk="1" hangingPunct="1">
                <a:defRPr/>
              </a:pPr>
              <a:t>9</a:t>
            </a:fld>
            <a:endParaRPr 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26.08.2014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285" indent="-273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4285" indent="-2188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999" indent="-2188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713" indent="-2188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7426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5140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2854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0568" indent="-218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F399D51-DEAB-40A7-B670-614F956E21E1}" type="slidenum">
              <a:rPr lang="de-DE" smtClean="0">
                <a:solidFill>
                  <a:srgbClr val="000000"/>
                </a:solidFill>
              </a:rPr>
              <a:pPr eaLnBrk="1" hangingPunct="1">
                <a:defRPr/>
              </a:pPr>
              <a:t>15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26.08.2014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26.08.2014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5470D-4924-4BC0-A460-4E153073DD3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05.11.2015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6AC77B9-C562-471F-A809-0A1ABB871F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8064C5-90EC-4150-85F3-32D7FB2EAF1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3.xls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6606480" cy="2952328"/>
          </a:xfrm>
        </p:spPr>
        <p:txBody>
          <a:bodyPr>
            <a:noAutofit/>
          </a:bodyPr>
          <a:lstStyle/>
          <a:p>
            <a:r>
              <a:rPr lang="de-DE" sz="3600" dirty="0" smtClean="0"/>
              <a:t>Was </a:t>
            </a:r>
            <a:r>
              <a:rPr lang="de-DE" sz="3600" dirty="0"/>
              <a:t>Kinder heute </a:t>
            </a:r>
            <a:r>
              <a:rPr lang="de-DE" sz="3600" dirty="0" smtClean="0"/>
              <a:t>brauchen – </a:t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800" dirty="0" smtClean="0"/>
              <a:t>Lebenswelten von Kindern verstehen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6000" y="4149080"/>
            <a:ext cx="6172200" cy="2225842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>
              <a:spcBef>
                <a:spcPts val="0"/>
              </a:spcBef>
            </a:pPr>
            <a:r>
              <a:rPr lang="de-DE" dirty="0"/>
              <a:t>Vortrag von Dr. Katharina </a:t>
            </a:r>
            <a:r>
              <a:rPr lang="de-DE" dirty="0" err="1"/>
              <a:t>Gerarts</a:t>
            </a:r>
            <a:r>
              <a:rPr lang="de-DE" dirty="0"/>
              <a:t> beim Fachtag </a:t>
            </a: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dirty="0" smtClean="0"/>
              <a:t>„</a:t>
            </a:r>
            <a:r>
              <a:rPr lang="de-DE" dirty="0"/>
              <a:t>Kindheit zwischen Überfürsorge und </a:t>
            </a:r>
            <a:r>
              <a:rPr lang="de-DE" dirty="0" smtClean="0"/>
              <a:t>Verwahrlosung – was </a:t>
            </a:r>
            <a:r>
              <a:rPr lang="de-DE" dirty="0"/>
              <a:t>brauchen Kinder wirklich</a:t>
            </a:r>
            <a:r>
              <a:rPr lang="de-DE" dirty="0" smtClean="0"/>
              <a:t>“ in Magdeburg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/>
              <a:t>4/5 Gesellschaft unter den </a:t>
            </a:r>
            <a:br>
              <a:rPr lang="de-DE" altLang="de-DE" sz="3200" dirty="0" smtClean="0"/>
            </a:br>
            <a:r>
              <a:rPr lang="de-DE" altLang="de-DE" sz="3200" dirty="0" smtClean="0"/>
              <a:t>Kindern in Deutschland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72400" cy="468243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de-DE" sz="3200" dirty="0" smtClean="0"/>
              <a:t>Die Kinder der unteren Herkunftsschichten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3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sz="2800" dirty="0" smtClean="0"/>
              <a:t>sind eher von Kinderarmut betroffen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sz="2800" dirty="0" smtClean="0"/>
              <a:t>sind häufiger von Arbeitslosigkeit der Eltern oder eines Elternteils betroffen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sz="2800" dirty="0" smtClean="0"/>
              <a:t>berichten häufiger über Ängste, z. B. bez. ihres Wohnumfelds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de-DE" dirty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de-DE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de-DE" dirty="0"/>
          </a:p>
        </p:txBody>
      </p:sp>
      <p:sp>
        <p:nvSpPr>
          <p:cNvPr id="37893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C20D35-043C-49CF-ABBC-1615224E86D2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/>
              <a:t>4/5 Gesellschaft unter den </a:t>
            </a:r>
            <a:br>
              <a:rPr lang="de-DE" altLang="de-DE" sz="3200" dirty="0" smtClean="0"/>
            </a:br>
            <a:r>
              <a:rPr lang="de-DE" altLang="de-DE" sz="3200" dirty="0" smtClean="0"/>
              <a:t>Kindern in Deutschland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72400" cy="4682431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sz="2800" dirty="0" smtClean="0"/>
              <a:t>haben häufiger einen Migrationshintergrund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sz="2800" dirty="0" smtClean="0"/>
              <a:t>nutzen seltener institutionelle Betreuungseinrichtungen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sz="2800" dirty="0" smtClean="0"/>
              <a:t>haben eine geringere Selbstwirksamkeit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de-DE" dirty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de-DE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de-DE" dirty="0"/>
          </a:p>
        </p:txBody>
      </p:sp>
      <p:sp>
        <p:nvSpPr>
          <p:cNvPr id="37893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C20D35-043C-49CF-ABBC-1615224E86D2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076700"/>
            <a:ext cx="7296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90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/>
        </p:nvGraphicFramePr>
        <p:xfrm>
          <a:off x="393981" y="1873790"/>
          <a:ext cx="7778419" cy="407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146050" y="155575"/>
            <a:ext cx="87836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>
                <a:latin typeface="Gill Sans MT" pitchFamily="34" charset="0"/>
              </a:rPr>
              <a:t>Herkunft prägt – Herkunft entscheidet</a:t>
            </a:r>
          </a:p>
          <a:p>
            <a:pPr>
              <a:spcBef>
                <a:spcPct val="50000"/>
              </a:spcBef>
            </a:pPr>
            <a:r>
              <a:rPr lang="de-DE" altLang="de-DE" sz="1400"/>
              <a:t>Basis: Kinder im Alter von 6 bis 11 Jahren in Deutschland (Angaben in %) 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146050" y="998538"/>
            <a:ext cx="540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i="1"/>
              <a:t>Welche Kinder welchen Schulabschluss anstreben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95288" y="5953127"/>
            <a:ext cx="6697662" cy="587085"/>
            <a:chOff x="68" y="3608"/>
            <a:chExt cx="4808" cy="422"/>
          </a:xfrm>
        </p:grpSpPr>
        <p:sp>
          <p:nvSpPr>
            <p:cNvPr id="38920" name="Text Box 4"/>
            <p:cNvSpPr txBox="1">
              <a:spLocks noChangeArrowheads="1"/>
            </p:cNvSpPr>
            <p:nvPr/>
          </p:nvSpPr>
          <p:spPr bwMode="auto">
            <a:xfrm>
              <a:off x="1608" y="3717"/>
              <a:ext cx="1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400"/>
                <a:t>Herkunftsschicht der Eltern</a:t>
              </a:r>
            </a:p>
          </p:txBody>
        </p:sp>
        <p:sp>
          <p:nvSpPr>
            <p:cNvPr id="38921" name="Text Box 5"/>
            <p:cNvSpPr txBox="1">
              <a:spLocks noChangeArrowheads="1"/>
            </p:cNvSpPr>
            <p:nvPr/>
          </p:nvSpPr>
          <p:spPr bwMode="auto">
            <a:xfrm>
              <a:off x="68" y="3654"/>
              <a:ext cx="113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400" dirty="0"/>
                <a:t>(unterste Bildungsschicht)</a:t>
              </a:r>
            </a:p>
          </p:txBody>
        </p:sp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3687" y="3608"/>
              <a:ext cx="118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400" dirty="0"/>
                <a:t>(oberste Bildungsschicht)</a:t>
              </a:r>
            </a:p>
          </p:txBody>
        </p:sp>
      </p:grpSp>
      <p:sp>
        <p:nvSpPr>
          <p:cNvPr id="3891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DE8902-82DD-44ED-960E-FFE44AF56E3F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804248" y="18448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78098"/>
          </a:xfrm>
        </p:spPr>
        <p:txBody>
          <a:bodyPr/>
          <a:lstStyle/>
          <a:p>
            <a:r>
              <a:rPr lang="de-DE" dirty="0" err="1" smtClean="0"/>
              <a:t>Diversität</a:t>
            </a:r>
            <a:r>
              <a:rPr lang="de-DE" dirty="0" smtClean="0"/>
              <a:t> der Familienformen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99453"/>
            <a:ext cx="6480720" cy="571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652120" y="56612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06090"/>
          </a:xfrm>
        </p:spPr>
        <p:txBody>
          <a:bodyPr/>
          <a:lstStyle/>
          <a:p>
            <a:r>
              <a:rPr lang="de-DE" dirty="0" smtClean="0"/>
              <a:t>Beteiligung am Erwerbsleben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02674"/>
            <a:ext cx="6683783" cy="53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652120" y="55172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4925" y="44450"/>
            <a:ext cx="88566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>
                <a:latin typeface="Gill Sans MT" pitchFamily="34" charset="0"/>
              </a:rPr>
              <a:t>Erwerbsbeteiligung der Eltern lässt sich mit verlässlicher </a:t>
            </a:r>
            <a:br>
              <a:rPr lang="de-DE" altLang="de-DE" b="1">
                <a:latin typeface="Gill Sans MT" pitchFamily="34" charset="0"/>
              </a:rPr>
            </a:br>
            <a:r>
              <a:rPr lang="de-DE" altLang="de-DE" b="1">
                <a:latin typeface="Gill Sans MT" pitchFamily="34" charset="0"/>
              </a:rPr>
              <a:t>Zuwendung vereinbaren, das sagen Kinder und Eltern</a:t>
            </a:r>
          </a:p>
          <a:p>
            <a:pPr>
              <a:spcBef>
                <a:spcPts val="600"/>
              </a:spcBef>
            </a:pPr>
            <a:endParaRPr lang="de-DE" altLang="de-DE" sz="1400"/>
          </a:p>
          <a:p>
            <a:pPr>
              <a:spcBef>
                <a:spcPts val="600"/>
              </a:spcBef>
            </a:pPr>
            <a:r>
              <a:rPr lang="de-DE" altLang="de-DE" sz="1400"/>
              <a:t>Basis: Kinder im Alter von 6 bis 11 Jahren in Deutschland und ihre Eltern </a:t>
            </a:r>
            <a:r>
              <a:rPr lang="de-DE" altLang="de-DE" sz="1400">
                <a:solidFill>
                  <a:srgbClr val="000000"/>
                </a:solidFill>
              </a:rPr>
              <a:t>(Angaben in %)</a:t>
            </a:r>
          </a:p>
        </p:txBody>
      </p:sp>
      <p:graphicFrame>
        <p:nvGraphicFramePr>
          <p:cNvPr id="49155" name="Inhaltsplatzhalter 3"/>
          <p:cNvGraphicFramePr>
            <a:graphicFrameLocks noGrp="1"/>
          </p:cNvGraphicFramePr>
          <p:nvPr>
            <p:ph/>
          </p:nvPr>
        </p:nvGraphicFramePr>
        <p:xfrm>
          <a:off x="284163" y="2514600"/>
          <a:ext cx="786765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4" imgW="7876715" imgH="3865199" progId="Excel.Chart.8">
                  <p:embed/>
                </p:oleObj>
              </mc:Choice>
              <mc:Fallback>
                <p:oleObj r:id="rId4" imgW="7876715" imgH="3865199" progId="Excel.Chart.8">
                  <p:embed/>
                  <p:pic>
                    <p:nvPicPr>
                      <p:cNvPr id="0" name="Inhaltsplatzhalt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514600"/>
                        <a:ext cx="786765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667000" y="1460500"/>
            <a:ext cx="221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400" b="1"/>
              <a:t>Sicht der Kinder</a:t>
            </a:r>
            <a:endParaRPr lang="de-DE" altLang="de-DE" sz="1200" b="1"/>
          </a:p>
        </p:txBody>
      </p:sp>
      <p:sp>
        <p:nvSpPr>
          <p:cNvPr id="49157" name="Rechteck 8"/>
          <p:cNvSpPr>
            <a:spLocks noChangeArrowheads="1"/>
          </p:cNvSpPr>
          <p:nvPr/>
        </p:nvSpPr>
        <p:spPr bwMode="auto">
          <a:xfrm>
            <a:off x="4940300" y="1460500"/>
            <a:ext cx="396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400" b="1"/>
              <a:t>Sicht der Eltern </a:t>
            </a:r>
          </a:p>
        </p:txBody>
      </p:sp>
      <p:graphicFrame>
        <p:nvGraphicFramePr>
          <p:cNvPr id="49158" name="Diagramm 6"/>
          <p:cNvGraphicFramePr>
            <a:graphicFrameLocks/>
          </p:cNvGraphicFramePr>
          <p:nvPr/>
        </p:nvGraphicFramePr>
        <p:xfrm>
          <a:off x="4889500" y="2441575"/>
          <a:ext cx="240665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6" imgW="2408129" imgH="4170025" progId="Excel.Chart.8">
                  <p:embed/>
                </p:oleObj>
              </mc:Choice>
              <mc:Fallback>
                <p:oleObj r:id="rId6" imgW="2408129" imgH="4170025" progId="Excel.Chart.8">
                  <p:embed/>
                  <p:pic>
                    <p:nvPicPr>
                      <p:cNvPr id="0" name="Diagramm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441575"/>
                        <a:ext cx="2406650" cy="417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hteck 1"/>
          <p:cNvSpPr>
            <a:spLocks noChangeArrowheads="1"/>
          </p:cNvSpPr>
          <p:nvPr/>
        </p:nvSpPr>
        <p:spPr bwMode="auto">
          <a:xfrm>
            <a:off x="2667000" y="1825625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400" i="1"/>
              <a:t>Meine Eltern haben hinreichend Zeit für mich </a:t>
            </a:r>
          </a:p>
        </p:txBody>
      </p:sp>
      <p:sp>
        <p:nvSpPr>
          <p:cNvPr id="49160" name="Rechteck 2"/>
          <p:cNvSpPr>
            <a:spLocks noChangeArrowheads="1"/>
          </p:cNvSpPr>
          <p:nvPr/>
        </p:nvSpPr>
        <p:spPr bwMode="auto">
          <a:xfrm>
            <a:off x="4940300" y="1825625"/>
            <a:ext cx="3160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400" i="1"/>
              <a:t>Gute bis sehr gute Vereinbarkeit von Familie und Beruf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B94A1-32FB-4983-8526-B754A57C37A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05.11.2015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7244929" y="508518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05.11.2015</a:t>
            </a:r>
            <a:endParaRPr lang="en-US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Was Kinder heute brauchen</a:t>
            </a:r>
            <a:endParaRPr lang="en-US" smtClean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D83DC79-7E5E-4EE1-A070-8B8820E9181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3" name="Textfeld 7"/>
          <p:cNvSpPr txBox="1">
            <a:spLocks noChangeArrowheads="1"/>
          </p:cNvSpPr>
          <p:nvPr/>
        </p:nvSpPr>
        <p:spPr bwMode="auto">
          <a:xfrm>
            <a:off x="899592" y="2204864"/>
            <a:ext cx="756012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accent1"/>
              </a:buClr>
              <a:defRPr/>
            </a:pPr>
            <a:r>
              <a:rPr lang="de-DE" sz="48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de-DE" sz="4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Kindheit und </a:t>
            </a:r>
            <a:r>
              <a:rPr lang="de-DE" sz="43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ihre Schattenseiten</a:t>
            </a:r>
            <a:endParaRPr lang="de-DE" sz="43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36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843958-BEA7-4AB0-8490-5F079B3AFEB0}" type="slidenum">
              <a:rPr lang="de-DE" altLang="de-DE" smtClean="0"/>
              <a:pPr/>
              <a:t>17</a:t>
            </a:fld>
            <a:endParaRPr lang="de-DE" altLang="de-DE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938"/>
            <a:ext cx="56165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435725" y="4652963"/>
            <a:ext cx="166528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Quelle: UNICEF-Studie: Hidden in </a:t>
            </a:r>
            <a:r>
              <a:rPr lang="de-DE" dirty="0" err="1">
                <a:latin typeface="+mn-lt"/>
              </a:rPr>
              <a:t>plain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sight</a:t>
            </a:r>
            <a:r>
              <a:rPr lang="de-DE" dirty="0">
                <a:latin typeface="+mn-lt"/>
              </a:rPr>
              <a:t> (2014)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44208" y="54868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Gewalt an Kindern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467600" cy="57626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Psychisches Wohlbefinden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611313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 smtClean="0"/>
              <a:t>Risikofaktor </a:t>
            </a:r>
            <a:r>
              <a:rPr lang="de-DE" dirty="0"/>
              <a:t>für psychische </a:t>
            </a:r>
            <a:r>
              <a:rPr lang="de-DE" dirty="0" smtClean="0"/>
              <a:t>Auffälligkeiten:  niedriger sozioökonomischer </a:t>
            </a:r>
            <a:r>
              <a:rPr lang="de-DE" dirty="0"/>
              <a:t>Status sowie Risiken in der Familie, wie zum Beispiel Familienkonflikte oder eine hohe elterliche Belastung 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„</a:t>
            </a:r>
            <a:r>
              <a:rPr lang="de-DE" dirty="0"/>
              <a:t>nur die Hälfte der Kinder und Jugendlichen mit diagnostizierten psychischen </a:t>
            </a:r>
            <a:r>
              <a:rPr lang="de-DE" dirty="0" smtClean="0"/>
              <a:t>Störungen ist </a:t>
            </a:r>
            <a:r>
              <a:rPr lang="de-DE" dirty="0"/>
              <a:t>in einer Behandlung“ </a:t>
            </a:r>
            <a:r>
              <a:rPr lang="de-DE" dirty="0" smtClean="0"/>
              <a:t>(BELLA-Studie 2007)</a:t>
            </a:r>
            <a:endParaRPr lang="de-DE" dirty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4594C99-6C41-4AA2-A098-7F35CA199212}" type="slidenum">
              <a:rPr lang="de-DE" altLang="de-DE" smtClean="0"/>
              <a:pPr/>
              <a:t>18</a:t>
            </a:fld>
            <a:endParaRPr lang="de-DE" altLang="de-DE" smtClean="0"/>
          </a:p>
        </p:txBody>
      </p:sp>
      <p:sp>
        <p:nvSpPr>
          <p:cNvPr id="7" name="Textfeld 6"/>
          <p:cNvSpPr txBox="1"/>
          <p:nvPr/>
        </p:nvSpPr>
        <p:spPr>
          <a:xfrm>
            <a:off x="7235825" y="1916113"/>
            <a:ext cx="1439863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Quelle: BELLA-Studie (2007)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52050"/>
            <a:ext cx="6256684" cy="2711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96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Stress bei Kindern</a:t>
            </a:r>
            <a:endParaRPr lang="de-DE" dirty="0"/>
          </a:p>
        </p:txBody>
      </p:sp>
      <p:sp>
        <p:nvSpPr>
          <p:cNvPr id="40963" name="Inhaltsplatzhalter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6769100" cy="4873625"/>
          </a:xfrm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3CEA066-7400-4AE6-9943-1420C9308426}" type="slidenum">
              <a:rPr lang="de-DE" altLang="de-DE" smtClean="0"/>
              <a:pPr/>
              <a:t>19</a:t>
            </a:fld>
            <a:endParaRPr lang="de-DE" altLang="de-DE" smtClean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6552728" cy="564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092280" y="3357563"/>
            <a:ext cx="15119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Quelle: </a:t>
            </a:r>
            <a:r>
              <a:rPr lang="de-DE" dirty="0" smtClean="0">
                <a:latin typeface="+mn-lt"/>
              </a:rPr>
              <a:t>Elefanten-Kinder-</a:t>
            </a:r>
          </a:p>
          <a:p>
            <a:pPr>
              <a:defRPr/>
            </a:pPr>
            <a:r>
              <a:rPr lang="de-DE" dirty="0" err="1" smtClean="0">
                <a:latin typeface="+mn-lt"/>
              </a:rPr>
              <a:t>gesundheitsstudie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2012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Kindheit im Wandel – ein Rückblick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Kindheit heute – Ergebnisse aus Kindersicht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Kindheit und ihre Schattenseiten</a:t>
            </a:r>
          </a:p>
          <a:p>
            <a:pPr marL="822960" lvl="1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Kindheit und Mitbestimmung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+mj-lt"/>
              <a:buAutoNum type="arabicPeriod" startAt="5"/>
            </a:pPr>
            <a:r>
              <a:rPr lang="de-DE" dirty="0" smtClean="0"/>
              <a:t>Was Kinder brauchen</a:t>
            </a:r>
          </a:p>
          <a:p>
            <a:pPr marL="822960" lvl="1" indent="-457200">
              <a:buFont typeface="+mj-lt"/>
              <a:buAutoNum type="arabicPeriod"/>
            </a:pPr>
            <a:r>
              <a:rPr lang="de-DE" dirty="0" smtClean="0"/>
              <a:t>Kinderrechte</a:t>
            </a:r>
          </a:p>
          <a:p>
            <a:pPr marL="822960" lvl="1" indent="-457200">
              <a:buFont typeface="+mj-lt"/>
              <a:buAutoNum type="arabicPeriod"/>
            </a:pPr>
            <a:r>
              <a:rPr lang="de-DE" dirty="0" smtClean="0"/>
              <a:t>Mitbestimmungsmöglichkeiten</a:t>
            </a:r>
          </a:p>
          <a:p>
            <a:pPr marL="822960" lvl="1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de-DE" dirty="0" smtClean="0"/>
              <a:t>Handlungsperspektiven</a:t>
            </a:r>
          </a:p>
          <a:p>
            <a:pPr marL="457200" indent="-457200">
              <a:buFont typeface="+mj-lt"/>
              <a:buAutoNum type="arabicPeriod" startAt="5"/>
            </a:pPr>
            <a:endParaRPr lang="de-DE" dirty="0" smtClean="0"/>
          </a:p>
          <a:p>
            <a:pPr marL="457200" indent="-457200">
              <a:buFont typeface="+mj-lt"/>
              <a:buAutoNum type="arabicPeriod" startAt="5"/>
            </a:pPr>
            <a:endParaRPr lang="de-DE" dirty="0" smtClean="0"/>
          </a:p>
          <a:p>
            <a:pPr marL="457200" indent="-457200">
              <a:buFont typeface="+mj-lt"/>
              <a:buAutoNum type="arabicPeriod" startAt="5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2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liennummernplatzhalt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979C194-8CB9-4253-A8CD-FB89E6648814}" type="slidenum">
              <a:rPr lang="de-DE" altLang="de-DE" smtClean="0"/>
              <a:pPr/>
              <a:t>20</a:t>
            </a:fld>
            <a:endParaRPr lang="de-DE" altLang="de-DE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323528" y="920155"/>
            <a:ext cx="8388424" cy="5937845"/>
            <a:chOff x="0" y="548680"/>
            <a:chExt cx="9129040" cy="5937845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48680"/>
              <a:ext cx="9129040" cy="593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hteck 3"/>
            <p:cNvSpPr/>
            <p:nvPr/>
          </p:nvSpPr>
          <p:spPr>
            <a:xfrm>
              <a:off x="6588224" y="548680"/>
              <a:ext cx="2232248" cy="11521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67544" y="188640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Benachteiligung im Alltag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868144" y="306896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Inhaltsplatzhalter 2"/>
          <p:cNvSpPr>
            <a:spLocks noGrp="1"/>
          </p:cNvSpPr>
          <p:nvPr>
            <p:ph sz="quarter" idx="1"/>
          </p:nvPr>
        </p:nvSpPr>
        <p:spPr>
          <a:xfrm>
            <a:off x="6929438" y="2276475"/>
            <a:ext cx="1603375" cy="4197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000" smtClean="0"/>
              <a:t>Quelle: UNICEF-Studie: In erster Linie Kinder (2014)</a:t>
            </a:r>
          </a:p>
        </p:txBody>
      </p:sp>
      <p:sp>
        <p:nvSpPr>
          <p:cNvPr id="4198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1103DBC-9185-46F1-B8F8-DE04F41D4F88}" type="slidenum">
              <a:rPr lang="de-DE" altLang="de-DE" sz="14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de-DE" altLang="de-DE" sz="1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988" name="Grafi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6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0813"/>
            <a:ext cx="5256213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05.11.2015</a:t>
            </a:r>
            <a:endParaRPr lang="en-US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Was Kinder heute brauchen</a:t>
            </a:r>
            <a:endParaRPr lang="en-US" smtClean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D83DC79-7E5E-4EE1-A070-8B8820E9181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13" name="Textfeld 7"/>
          <p:cNvSpPr txBox="1">
            <a:spLocks noChangeArrowheads="1"/>
          </p:cNvSpPr>
          <p:nvPr/>
        </p:nvSpPr>
        <p:spPr bwMode="auto">
          <a:xfrm>
            <a:off x="899592" y="2204864"/>
            <a:ext cx="756012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accent1"/>
              </a:buClr>
              <a:defRPr/>
            </a:pPr>
            <a:r>
              <a:rPr lang="de-DE" sz="48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de-DE" sz="4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Kindheit und </a:t>
            </a:r>
            <a:r>
              <a:rPr lang="de-DE" sz="43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Mitbestimmung</a:t>
            </a:r>
            <a:endParaRPr lang="de-DE" sz="43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28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75563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Mitbestimmung in versch. Kontexten </a:t>
            </a:r>
            <a:endParaRPr lang="de-DE" altLang="de-DE" sz="3200" dirty="0" smtClean="0"/>
          </a:p>
        </p:txBody>
      </p:sp>
      <p:sp>
        <p:nvSpPr>
          <p:cNvPr id="47107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eaLnBrk="1" hangingPunct="1"/>
            <a:r>
              <a:rPr lang="de-DE" altLang="de-DE" sz="2800" smtClean="0"/>
              <a:t>Kinder erfahren hohe Wertschätzung ihrer Meinung in der Familie, v. a. bei der Mutter</a:t>
            </a:r>
          </a:p>
          <a:p>
            <a:pPr eaLnBrk="1" hangingPunct="1"/>
            <a:endParaRPr lang="de-DE" altLang="de-DE" smtClean="0"/>
          </a:p>
        </p:txBody>
      </p:sp>
      <p:sp>
        <p:nvSpPr>
          <p:cNvPr id="47109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D0E812D-837B-474D-A076-EB9099BFBEBD}" type="slidenum">
              <a:rPr lang="de-DE" altLang="de-DE" smtClean="0"/>
              <a:pPr/>
              <a:t>23</a:t>
            </a:fld>
            <a:endParaRPr lang="de-DE" altLang="de-DE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276475"/>
            <a:ext cx="7029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23528" y="33921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7193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Mitbestimmung in der Schule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340768"/>
            <a:ext cx="7856538" cy="5186362"/>
          </a:xfrm>
          <a:noFill/>
        </p:spPr>
      </p:pic>
      <p:sp>
        <p:nvSpPr>
          <p:cNvPr id="52228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3F2755-5DC3-44EA-BE23-6CD47352B43B}" type="slidenum">
              <a:rPr lang="de-DE" altLang="de-DE" smtClean="0"/>
              <a:pPr/>
              <a:t>24</a:t>
            </a:fld>
            <a:endParaRPr lang="de-DE" altLang="de-DE" smtClean="0"/>
          </a:p>
        </p:txBody>
      </p:sp>
      <p:sp>
        <p:nvSpPr>
          <p:cNvPr id="7" name="Rechteck 6"/>
          <p:cNvSpPr/>
          <p:nvPr/>
        </p:nvSpPr>
        <p:spPr>
          <a:xfrm>
            <a:off x="5867822" y="1340098"/>
            <a:ext cx="2376264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868144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E0FF23-F38C-439C-AF4C-50CCA5D1586F}" type="slidenum">
              <a:rPr lang="de-DE" smtClean="0"/>
              <a:pPr/>
              <a:t>25</a:t>
            </a:fld>
            <a:endParaRPr lang="de-DE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111750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796136" y="5229200"/>
            <a:ext cx="16557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Quelle: LBS-</a:t>
            </a:r>
            <a:r>
              <a:rPr lang="de-DE" dirty="0" err="1">
                <a:latin typeface="+mn-lt"/>
              </a:rPr>
              <a:t>Kinderbaro</a:t>
            </a:r>
            <a:r>
              <a:rPr lang="de-DE" dirty="0">
                <a:latin typeface="+mn-lt"/>
              </a:rPr>
              <a:t>-meter 2011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08104" y="54868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Mitbestimmung in der Politik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704856" cy="1143000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chemeClr val="accent1"/>
                </a:solidFill>
              </a:rPr>
              <a:t>5</a:t>
            </a:r>
            <a:r>
              <a:rPr lang="de-DE" sz="4800" dirty="0" smtClean="0">
                <a:solidFill>
                  <a:schemeClr val="accent1"/>
                </a:solidFill>
              </a:rPr>
              <a:t>. </a:t>
            </a:r>
            <a:r>
              <a:rPr lang="de-DE" sz="4800" dirty="0" smtClean="0"/>
              <a:t>Was brauchen Kinder heute?</a:t>
            </a:r>
            <a:endParaRPr lang="de-DE" sz="4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e-DE" altLang="de-DE" sz="3000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Einhaltung der Kinderrechte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15200" cy="5328592"/>
          </a:xfrm>
        </p:spPr>
        <p:txBody>
          <a:bodyPr>
            <a:normAutofit/>
          </a:bodyPr>
          <a:lstStyle/>
          <a:p>
            <a:r>
              <a:rPr lang="de-DE" dirty="0" smtClean="0"/>
              <a:t>Am </a:t>
            </a:r>
            <a:r>
              <a:rPr lang="de-DE" b="1" dirty="0"/>
              <a:t>20. November 1989 </a:t>
            </a:r>
            <a:r>
              <a:rPr lang="de-DE" dirty="0"/>
              <a:t>wurde die </a:t>
            </a:r>
            <a:r>
              <a:rPr lang="de-DE" b="1" dirty="0"/>
              <a:t>„Konvention über die Rechte des Kindes“ </a:t>
            </a:r>
            <a:r>
              <a:rPr lang="de-DE" dirty="0"/>
              <a:t>von der 44. Vollversammlung der UNO </a:t>
            </a:r>
            <a:r>
              <a:rPr lang="de-DE" dirty="0" smtClean="0"/>
              <a:t>verabschiedet</a:t>
            </a:r>
          </a:p>
          <a:p>
            <a:r>
              <a:rPr lang="de-DE" dirty="0"/>
              <a:t>1992 unterzeichnete </a:t>
            </a:r>
            <a:r>
              <a:rPr lang="de-DE" dirty="0" smtClean="0"/>
              <a:t>Deutschland </a:t>
            </a:r>
            <a:r>
              <a:rPr lang="de-DE" dirty="0"/>
              <a:t>die </a:t>
            </a:r>
            <a:r>
              <a:rPr lang="de-DE" dirty="0" smtClean="0"/>
              <a:t>UN-KRK</a:t>
            </a:r>
          </a:p>
          <a:p>
            <a:r>
              <a:rPr lang="de-DE" dirty="0" smtClean="0"/>
              <a:t>Seit 2010 ist die Kinderrechtskonvention ein zulässiges </a:t>
            </a:r>
            <a:r>
              <a:rPr lang="de-DE" dirty="0"/>
              <a:t>Rechtsmittel für </a:t>
            </a:r>
            <a:r>
              <a:rPr lang="de-DE" b="1" i="1" dirty="0"/>
              <a:t>alle</a:t>
            </a:r>
            <a:r>
              <a:rPr lang="de-DE" dirty="0"/>
              <a:t> in Deutschland lebenden </a:t>
            </a:r>
            <a:r>
              <a:rPr lang="de-DE" dirty="0" smtClean="0"/>
              <a:t>Kinder</a:t>
            </a:r>
          </a:p>
          <a:p>
            <a:r>
              <a:rPr lang="de-DE" dirty="0"/>
              <a:t>54 </a:t>
            </a:r>
            <a:r>
              <a:rPr lang="de-DE" dirty="0" smtClean="0"/>
              <a:t>völkerrechtlich verbindende Mindeststandards, </a:t>
            </a:r>
            <a:r>
              <a:rPr lang="de-DE" dirty="0"/>
              <a:t>die Kinder zum einen </a:t>
            </a:r>
            <a:r>
              <a:rPr lang="de-DE" b="1" dirty="0"/>
              <a:t>schützen und fördern</a:t>
            </a:r>
            <a:r>
              <a:rPr lang="de-DE" dirty="0"/>
              <a:t>, ihnen jedoch gleichzeitig </a:t>
            </a:r>
            <a:r>
              <a:rPr lang="de-DE" b="1" dirty="0"/>
              <a:t>Mitsprache- und Beteiligungsmöglichkeiten</a:t>
            </a:r>
            <a:r>
              <a:rPr lang="de-DE" dirty="0"/>
              <a:t> </a:t>
            </a:r>
            <a:r>
              <a:rPr lang="de-DE" dirty="0" smtClean="0"/>
              <a:t>geben</a:t>
            </a:r>
          </a:p>
          <a:p>
            <a:r>
              <a:rPr lang="de-DE" dirty="0" smtClean="0"/>
              <a:t>Vorrangig: </a:t>
            </a:r>
            <a:r>
              <a:rPr lang="de-DE" dirty="0"/>
              <a:t>Berücksichtigung des Kindeswohls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27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36104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e-DE" altLang="de-DE" sz="3000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Die UN-Kinderrechtskonvention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pic>
        <p:nvPicPr>
          <p:cNvPr id="7" name="Bild 4" descr="http://www.national-coalition.de/img/foto/Monitoring-KHaus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91276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2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e-DE" altLang="de-DE" sz="3000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Die 10 wichtigsten Kinderrechte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Das </a:t>
            </a:r>
            <a:r>
              <a:rPr lang="de-DE" dirty="0"/>
              <a:t>Recht </a:t>
            </a:r>
            <a:r>
              <a:rPr lang="de-DE" dirty="0" smtClean="0"/>
              <a:t>auf</a:t>
            </a:r>
            <a:endParaRPr lang="de-DE" dirty="0"/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Bildung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Gleichheit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Gesundheit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Spiel und Freizeit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Freie Meinungsäußerung und Beteiligung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Elterliche Fürsorge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Gewaltfreie Erziehung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Besondere Fürsorge und Förderung bei Behinderung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Schutz vor wirtschaftlicher und sexueller Ausbeutung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Schutz im Krieg und auf der Flucht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5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632848" cy="1143000"/>
          </a:xfrm>
        </p:spPr>
        <p:txBody>
          <a:bodyPr>
            <a:noAutofit/>
          </a:bodyPr>
          <a:lstStyle/>
          <a:p>
            <a:r>
              <a:rPr lang="de-DE" sz="4800" dirty="0" smtClean="0">
                <a:solidFill>
                  <a:schemeClr val="accent1"/>
                </a:solidFill>
              </a:rPr>
              <a:t>1. </a:t>
            </a:r>
            <a:r>
              <a:rPr lang="de-DE" sz="4800" dirty="0" smtClean="0"/>
              <a:t>Kindheit im Wandel – </a:t>
            </a:r>
            <a:br>
              <a:rPr lang="de-DE" sz="4800" dirty="0" smtClean="0"/>
            </a:br>
            <a:r>
              <a:rPr lang="de-DE" sz="4800" dirty="0" smtClean="0"/>
              <a:t>ein Rückblick</a:t>
            </a:r>
            <a:endParaRPr lang="de-DE" sz="4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e-DE" altLang="de-DE" sz="3000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Kennen Kinder ihre Rechte?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30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Folie einfügen: Kennst du deine Kinderrechte?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9139"/>
            <a:ext cx="8062292" cy="43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9552" y="58959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</a:t>
            </a:r>
            <a:r>
              <a:rPr lang="de-DE" dirty="0" err="1" smtClean="0"/>
              <a:t>Children‘s</a:t>
            </a:r>
            <a:r>
              <a:rPr lang="de-DE" dirty="0" smtClean="0"/>
              <a:t> </a:t>
            </a:r>
            <a:r>
              <a:rPr lang="de-DE" dirty="0" err="1" smtClean="0"/>
              <a:t>Worlds</a:t>
            </a:r>
            <a:r>
              <a:rPr lang="de-DE" dirty="0" smtClean="0"/>
              <a:t> Study,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4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e-DE" altLang="de-DE" sz="3000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Einhaltung der Kinderrechte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31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de-DE" dirty="0" smtClean="0"/>
              <a:t>Um dem Ziel der UN-KRK näher zu kommen, gibt es noch </a:t>
            </a:r>
            <a:r>
              <a:rPr lang="de-DE" b="1" dirty="0" smtClean="0"/>
              <a:t>großen </a:t>
            </a:r>
            <a:r>
              <a:rPr lang="de-DE" b="1" dirty="0"/>
              <a:t>Handlungsbedarf bei der Realisierung der Beteiligungsrechte </a:t>
            </a:r>
            <a:r>
              <a:rPr lang="de-DE" dirty="0"/>
              <a:t>(Art. 12, 13, 17) der </a:t>
            </a:r>
            <a:r>
              <a:rPr lang="de-DE" dirty="0" smtClean="0"/>
              <a:t>Kinder</a:t>
            </a:r>
          </a:p>
          <a:p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187624" y="2852936"/>
            <a:ext cx="5528026" cy="3816424"/>
            <a:chOff x="1187624" y="2852936"/>
            <a:chExt cx="5528026" cy="3816424"/>
          </a:xfrm>
        </p:grpSpPr>
        <p:pic>
          <p:nvPicPr>
            <p:cNvPr id="7" name="Bild 4" descr="http://www.national-coalition.de/img/foto/Monitoring-KHaus.jp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852936"/>
              <a:ext cx="5528026" cy="3816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Ellipse 7"/>
            <p:cNvSpPr/>
            <p:nvPr/>
          </p:nvSpPr>
          <p:spPr>
            <a:xfrm>
              <a:off x="4860032" y="4279629"/>
              <a:ext cx="1368152" cy="165618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579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de-DE" altLang="de-DE" sz="3000" kern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Kinder </a:t>
            </a:r>
            <a:r>
              <a:rPr lang="de-DE" altLang="de-DE" sz="3000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brauchen Mitbestimmungsmöglichkeiten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altLang="de-DE" dirty="0" smtClean="0">
                <a:sym typeface="Wingdings" pitchFamily="2" charset="2"/>
              </a:rPr>
              <a:t>Kinder sollten sich in einer ausgewogenen Balance von Fürsorge und Freiheit bewegen</a:t>
            </a:r>
          </a:p>
          <a:p>
            <a:pPr marL="0" indent="0">
              <a:buNone/>
            </a:pPr>
            <a:r>
              <a:rPr lang="de-DE" altLang="de-DE" dirty="0" smtClean="0">
                <a:sym typeface="Wingdings" pitchFamily="2" charset="2"/>
              </a:rPr>
              <a:t> Mitbestimmung im gesteckten Rahmen (Verantwortlichkeit der Erwachsenen); NICHT: Kinder an die Macht!</a:t>
            </a:r>
          </a:p>
          <a:p>
            <a:endParaRPr lang="de-DE" altLang="de-DE" dirty="0" smtClean="0">
              <a:sym typeface="Wingdings" pitchFamily="2" charset="2"/>
            </a:endParaRPr>
          </a:p>
          <a:p>
            <a:r>
              <a:rPr lang="de-DE" altLang="de-DE" dirty="0"/>
              <a:t>Partizipation wirkt sich aus: Das Fundament für ein Leben mit hoher Selbstwirksamkeit und hohem subjektiven Wohlbefinden wird schon in der Kindheit gelegt</a:t>
            </a:r>
          </a:p>
          <a:p>
            <a:pPr>
              <a:buFont typeface="Wingdings" pitchFamily="2" charset="2"/>
              <a:buChar char="à"/>
            </a:pPr>
            <a:r>
              <a:rPr lang="de-DE" altLang="de-DE" dirty="0">
                <a:sym typeface="Wingdings" pitchFamily="2" charset="2"/>
              </a:rPr>
              <a:t>zentral: Wertschätzung der eigenen Meinung</a:t>
            </a:r>
          </a:p>
          <a:p>
            <a:endParaRPr lang="de-DE" alt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32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2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 smtClean="0"/>
              <a:t>Es sind die gewährten Freiheiten und die Zufriedenheit mit der Freizeit, die bei Kindern maßgeblich für die allgemeine Lebenszufriedenheit sind.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 Die größte Erklärungskraft für die Entwicklung von Selbstwirksamkeit bei Kindern im Alter von 6 bis 11 Jahren hat die von den Kindern wahrgenommene Wertschätzung der eigenen Meinung.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Machtstrukturen im Erziehungs- und Generationenverhältnis müssen von Erwachsenen beachtet und reflektiert werden.</a:t>
            </a:r>
          </a:p>
          <a:p>
            <a:pPr>
              <a:buFont typeface="Arial" charset="0"/>
              <a:buChar char="•"/>
            </a:pPr>
            <a:endParaRPr lang="de-DE" dirty="0" smtClean="0"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05.11.2015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Was Kinder heute brauchen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77B9-C562-471F-A809-0A1ABB871F5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05.11.2015</a:t>
            </a:r>
            <a:endParaRPr lang="en-US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Was Kinder heute brauchen</a:t>
            </a:r>
            <a:endParaRPr lang="en-US" smtClean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4534258-3A79-4D26-BC42-77A5A4697AE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5" name="Textfeld 6"/>
          <p:cNvSpPr txBox="1">
            <a:spLocks noChangeArrowheads="1"/>
          </p:cNvSpPr>
          <p:nvPr/>
        </p:nvSpPr>
        <p:spPr bwMode="auto">
          <a:xfrm>
            <a:off x="398628" y="1268760"/>
            <a:ext cx="763284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400" b="1" dirty="0" smtClean="0"/>
              <a:t>„WIR“ als Anwälte für die Rechte der Kinder</a:t>
            </a:r>
          </a:p>
          <a:p>
            <a:pPr>
              <a:buFont typeface="Arial" pitchFamily="34" charset="0"/>
              <a:buChar char="•"/>
            </a:pPr>
            <a:endParaRPr lang="de-DE" altLang="de-DE" sz="2200" dirty="0" smtClean="0"/>
          </a:p>
          <a:p>
            <a:pPr>
              <a:buFont typeface="Arial" pitchFamily="34" charset="0"/>
              <a:buChar char="•"/>
            </a:pPr>
            <a:endParaRPr lang="de-DE" altLang="de-DE" sz="2200" dirty="0"/>
          </a:p>
          <a:p>
            <a:r>
              <a:rPr lang="de-DE" altLang="de-DE" sz="2200" dirty="0" smtClean="0">
                <a:sym typeface="Wingdings" panose="05000000000000000000" pitchFamily="2" charset="2"/>
              </a:rPr>
              <a:t> </a:t>
            </a:r>
            <a:r>
              <a:rPr lang="de-DE" altLang="de-DE" sz="2400" b="1" dirty="0" smtClean="0"/>
              <a:t>Kinder</a:t>
            </a:r>
            <a:r>
              <a:rPr lang="de-DE" altLang="de-DE" sz="2400" dirty="0" smtClean="0"/>
              <a:t> durch Sprache und Ansprache </a:t>
            </a:r>
            <a:r>
              <a:rPr lang="de-DE" altLang="de-DE" sz="2400" b="1" dirty="0" smtClean="0"/>
              <a:t>als eigenständige Subjekte wertschätzen </a:t>
            </a:r>
          </a:p>
          <a:p>
            <a:pPr>
              <a:buFont typeface="Arial" pitchFamily="34" charset="0"/>
              <a:buChar char="•"/>
            </a:pPr>
            <a:endParaRPr lang="de-DE" altLang="de-DE" sz="2400" dirty="0"/>
          </a:p>
          <a:p>
            <a:r>
              <a:rPr lang="de-DE" altLang="de-DE" sz="2400" dirty="0" smtClean="0">
                <a:sym typeface="Wingdings" panose="05000000000000000000" pitchFamily="2" charset="2"/>
              </a:rPr>
              <a:t> </a:t>
            </a:r>
            <a:r>
              <a:rPr lang="de-DE" altLang="de-DE" sz="2400" dirty="0" smtClean="0"/>
              <a:t>Die </a:t>
            </a:r>
            <a:r>
              <a:rPr lang="de-DE" altLang="de-DE" sz="2400" b="1" dirty="0" smtClean="0"/>
              <a:t>Verletzlichkeit von Kindern beachten</a:t>
            </a:r>
            <a:endParaRPr lang="de-DE" altLang="de-DE" sz="2400" dirty="0" smtClean="0"/>
          </a:p>
          <a:p>
            <a:pPr>
              <a:buFont typeface="Arial" pitchFamily="34" charset="0"/>
              <a:buChar char="•"/>
            </a:pPr>
            <a:endParaRPr lang="de-DE" altLang="de-DE" sz="2400" dirty="0"/>
          </a:p>
          <a:p>
            <a:r>
              <a:rPr lang="de-DE" altLang="de-DE" sz="2400" dirty="0" smtClean="0">
                <a:sym typeface="Wingdings" panose="05000000000000000000" pitchFamily="2" charset="2"/>
              </a:rPr>
              <a:t> </a:t>
            </a:r>
            <a:r>
              <a:rPr lang="de-DE" altLang="de-DE" sz="2400" dirty="0" smtClean="0"/>
              <a:t>Die </a:t>
            </a:r>
            <a:r>
              <a:rPr lang="de-DE" altLang="de-DE" sz="2400" b="1" dirty="0"/>
              <a:t>Meinung von Kindern wertschätzen </a:t>
            </a:r>
            <a:r>
              <a:rPr lang="de-DE" altLang="de-DE" sz="2400" dirty="0"/>
              <a:t>und Verfahren entwickeln, wie sich auch schon die Jüngsten einbringen können.</a:t>
            </a:r>
          </a:p>
          <a:p>
            <a:endParaRPr lang="de-DE" altLang="de-DE" sz="2200" dirty="0"/>
          </a:p>
        </p:txBody>
      </p:sp>
      <p:sp>
        <p:nvSpPr>
          <p:cNvPr id="35846" name="Textfeld 5"/>
          <p:cNvSpPr txBox="1">
            <a:spLocks noChangeArrowheads="1"/>
          </p:cNvSpPr>
          <p:nvPr/>
        </p:nvSpPr>
        <p:spPr bwMode="auto">
          <a:xfrm>
            <a:off x="539552" y="332656"/>
            <a:ext cx="54719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7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de-DE" altLang="de-DE" sz="27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Handlungsperspektiven</a:t>
            </a:r>
            <a:endParaRPr lang="de-DE" altLang="de-DE" sz="27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05.11.2015</a:t>
            </a:r>
            <a:endParaRPr lang="en-US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Was Kinder heute brauchen</a:t>
            </a:r>
            <a:endParaRPr lang="en-US" smtClean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4534258-3A79-4D26-BC42-77A5A4697AE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5845" name="Textfeld 6"/>
          <p:cNvSpPr txBox="1">
            <a:spLocks noChangeArrowheads="1"/>
          </p:cNvSpPr>
          <p:nvPr/>
        </p:nvSpPr>
        <p:spPr bwMode="auto">
          <a:xfrm>
            <a:off x="536639" y="1556792"/>
            <a:ext cx="763284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de-DE" altLang="de-DE" sz="2400" dirty="0"/>
              <a:t>Kindern </a:t>
            </a:r>
            <a:r>
              <a:rPr lang="de-DE" altLang="de-DE" sz="2400" b="1" dirty="0"/>
              <a:t>altersangemessene Beteiligungs-möglichkeiten </a:t>
            </a:r>
            <a:r>
              <a:rPr lang="de-DE" altLang="de-DE" sz="2400" dirty="0"/>
              <a:t>gewähren und an relevanten Entscheidungen beteiligen. </a:t>
            </a:r>
            <a:endParaRPr lang="de-DE" altLang="de-DE" sz="2400" dirty="0" smtClean="0"/>
          </a:p>
          <a:p>
            <a:pPr marL="342900" indent="-342900">
              <a:buFont typeface="Wingdings" pitchFamily="2" charset="2"/>
              <a:buChar char="à"/>
            </a:pPr>
            <a:endParaRPr lang="de-DE" altLang="de-DE" sz="2400" dirty="0"/>
          </a:p>
          <a:p>
            <a:pPr marL="342900" indent="-342900">
              <a:buFont typeface="Wingdings" pitchFamily="2" charset="2"/>
              <a:buChar char="à"/>
            </a:pPr>
            <a:r>
              <a:rPr lang="de-DE" altLang="de-DE" sz="2400" b="1" dirty="0"/>
              <a:t>Aufbau von Formen echter Partizipation und echter Wahlmöglichkeiten</a:t>
            </a:r>
            <a:r>
              <a:rPr lang="de-DE" altLang="de-DE" sz="2400" dirty="0"/>
              <a:t>, sei es Zuhause, in der Schule, in der Freizeit oder auch im größeren Kontext, wie zum Beispiel in der Kommune</a:t>
            </a:r>
          </a:p>
          <a:p>
            <a:pPr>
              <a:buFont typeface="Arial" pitchFamily="34" charset="0"/>
              <a:buChar char="•"/>
            </a:pPr>
            <a:endParaRPr lang="de-DE" altLang="de-DE" sz="2400" dirty="0"/>
          </a:p>
          <a:p>
            <a:r>
              <a:rPr lang="de-DE" altLang="de-DE" sz="2400" b="1" dirty="0">
                <a:sym typeface="Wingdings" panose="05000000000000000000" pitchFamily="2" charset="2"/>
              </a:rPr>
              <a:t> </a:t>
            </a:r>
            <a:r>
              <a:rPr lang="de-DE" altLang="de-DE" sz="2400" b="1" dirty="0"/>
              <a:t>Kinderrechte</a:t>
            </a:r>
            <a:r>
              <a:rPr lang="de-DE" altLang="de-DE" sz="2400" dirty="0"/>
              <a:t> in alle Bereichen der Kinder- und Jugendarbeit, </a:t>
            </a:r>
            <a:r>
              <a:rPr lang="de-DE" altLang="de-DE" sz="2400" dirty="0" smtClean="0"/>
              <a:t>Familien- </a:t>
            </a:r>
            <a:r>
              <a:rPr lang="de-DE" altLang="de-DE" sz="2400" smtClean="0"/>
              <a:t>und Bildungspolitik </a:t>
            </a:r>
            <a:r>
              <a:rPr lang="de-DE" altLang="de-DE" sz="2400" dirty="0"/>
              <a:t>usw. </a:t>
            </a:r>
            <a:r>
              <a:rPr lang="de-DE" altLang="de-DE" sz="2400" b="1" dirty="0"/>
              <a:t>integrieren</a:t>
            </a:r>
          </a:p>
          <a:p>
            <a:pPr>
              <a:buFont typeface="Arial" charset="0"/>
              <a:buChar char="•"/>
            </a:pPr>
            <a:endParaRPr lang="de-DE" sz="2400" dirty="0">
              <a:latin typeface="Gill Sans MT" pitchFamily="34" charset="0"/>
            </a:endParaRPr>
          </a:p>
          <a:p>
            <a:endParaRPr lang="de-DE" altLang="de-DE" sz="2200" dirty="0"/>
          </a:p>
        </p:txBody>
      </p:sp>
      <p:sp>
        <p:nvSpPr>
          <p:cNvPr id="35846" name="Textfeld 5"/>
          <p:cNvSpPr txBox="1">
            <a:spLocks noChangeArrowheads="1"/>
          </p:cNvSpPr>
          <p:nvPr/>
        </p:nvSpPr>
        <p:spPr bwMode="auto">
          <a:xfrm>
            <a:off x="539552" y="332656"/>
            <a:ext cx="54719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7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de-DE" altLang="de-DE" sz="27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Handlungsperspektiven</a:t>
            </a:r>
            <a:endParaRPr lang="de-DE" altLang="de-DE" sz="27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7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05.11.2015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77B9-C562-471F-A809-0A1ABB871F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5576" y="2492896"/>
            <a:ext cx="7592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Danke für </a:t>
            </a:r>
            <a:endParaRPr lang="de-DE" sz="48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de-DE" sz="48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Ihre </a:t>
            </a:r>
            <a:r>
              <a:rPr lang="de-DE" sz="48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Aufmerksamkeit!!!!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478" y="399678"/>
            <a:ext cx="2414839" cy="3317354"/>
          </a:xfrm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0427"/>
            <a:ext cx="2772310" cy="255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43784"/>
            <a:ext cx="1944216" cy="294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0" name="Foliennummernplatzhalt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0724D7-7EBE-4270-82DA-0C0F7D34FE99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36" y="980728"/>
            <a:ext cx="34251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892771"/>
            <a:ext cx="3976089" cy="28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96" y="3861048"/>
            <a:ext cx="4332650" cy="252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de-DE" altLang="de-DE" sz="4800" dirty="0" smtClean="0">
                <a:solidFill>
                  <a:schemeClr val="accent1"/>
                </a:solidFill>
              </a:rPr>
              <a:t>2. </a:t>
            </a:r>
            <a:r>
              <a:rPr lang="de-DE" altLang="de-DE" sz="4800" dirty="0" smtClean="0"/>
              <a:t>Kindheit Heute – Ergebnisse aus Kindersicht</a:t>
            </a:r>
            <a:endParaRPr lang="de-DE" sz="4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064C5-90EC-4150-85F3-32D7FB2EAF1D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772400" cy="5328592"/>
          </a:xfrm>
        </p:spPr>
        <p:txBody>
          <a:bodyPr>
            <a:normAutofit/>
          </a:bodyPr>
          <a:lstStyle/>
          <a:p>
            <a:pPr lvl="1" eaLnBrk="1" hangingPunct="1">
              <a:buFontTx/>
              <a:buChar char="-"/>
            </a:pPr>
            <a:r>
              <a:rPr lang="de-DE" altLang="de-DE" sz="2200" b="1" dirty="0" smtClean="0"/>
              <a:t>Kinder </a:t>
            </a:r>
            <a:r>
              <a:rPr lang="de-DE" altLang="de-DE" sz="2200" b="1" dirty="0"/>
              <a:t>als Subjekte </a:t>
            </a:r>
            <a:r>
              <a:rPr lang="de-DE" altLang="de-DE" sz="2200" dirty="0"/>
              <a:t>betrachten, nicht als </a:t>
            </a:r>
            <a:r>
              <a:rPr lang="de-DE" altLang="de-DE" sz="2200" dirty="0" smtClean="0"/>
              <a:t>Objekte</a:t>
            </a:r>
          </a:p>
          <a:p>
            <a:pPr lvl="1" eaLnBrk="1" hangingPunct="1">
              <a:buFontTx/>
              <a:buChar char="-"/>
            </a:pPr>
            <a:r>
              <a:rPr lang="de-DE" altLang="de-DE" sz="2200" b="1" dirty="0" smtClean="0"/>
              <a:t>Kinder im Hier und Jetzt </a:t>
            </a:r>
            <a:r>
              <a:rPr lang="de-DE" altLang="de-DE" sz="2200" dirty="0" smtClean="0"/>
              <a:t>betrachten, nicht nur als „unsere Zukunft“</a:t>
            </a:r>
          </a:p>
          <a:p>
            <a:pPr lvl="1" eaLnBrk="1" hangingPunct="1">
              <a:buFontTx/>
              <a:buChar char="-"/>
            </a:pPr>
            <a:r>
              <a:rPr lang="de-DE" altLang="de-DE" sz="2200" dirty="0" smtClean="0"/>
              <a:t>Den </a:t>
            </a:r>
            <a:r>
              <a:rPr lang="de-DE" altLang="de-DE" sz="2200" b="1" dirty="0" smtClean="0"/>
              <a:t>subjektiven Sichtweisen von Kindern </a:t>
            </a:r>
            <a:r>
              <a:rPr lang="de-DE" altLang="de-DE" sz="2200" dirty="0" smtClean="0"/>
              <a:t>vertrauen </a:t>
            </a:r>
          </a:p>
          <a:p>
            <a:pPr lvl="1" eaLnBrk="1" hangingPunct="1">
              <a:buFontTx/>
              <a:buChar char="-"/>
            </a:pPr>
            <a:r>
              <a:rPr lang="de-DE" altLang="de-DE" sz="2200" b="1" dirty="0" smtClean="0"/>
              <a:t>Kinder als Experten </a:t>
            </a:r>
            <a:r>
              <a:rPr lang="de-DE" altLang="de-DE" sz="2200" dirty="0" smtClean="0"/>
              <a:t>für ihr Leben:</a:t>
            </a:r>
          </a:p>
          <a:p>
            <a:pPr lvl="2">
              <a:buFontTx/>
              <a:buChar char="-"/>
            </a:pPr>
            <a:r>
              <a:rPr lang="de-DE" altLang="de-DE" sz="1900" dirty="0" smtClean="0"/>
              <a:t>Was machen Kinder heutzutage?</a:t>
            </a:r>
          </a:p>
          <a:p>
            <a:pPr lvl="2">
              <a:buFontTx/>
              <a:buChar char="-"/>
            </a:pPr>
            <a:r>
              <a:rPr lang="de-DE" altLang="de-DE" sz="1900" dirty="0" smtClean="0"/>
              <a:t>Wie geht es ihnen?</a:t>
            </a:r>
          </a:p>
          <a:p>
            <a:pPr lvl="2">
              <a:buFontTx/>
              <a:buChar char="-"/>
            </a:pPr>
            <a:r>
              <a:rPr lang="de-DE" altLang="de-DE" sz="1900" dirty="0" smtClean="0"/>
              <a:t>Was haben sie?</a:t>
            </a:r>
            <a:r>
              <a:rPr lang="de-DE" altLang="de-DE" sz="1900" dirty="0"/>
              <a:t> </a:t>
            </a:r>
            <a:endParaRPr lang="de-DE" altLang="de-DE" sz="1900" dirty="0" smtClean="0"/>
          </a:p>
          <a:p>
            <a:pPr lvl="2">
              <a:buFontTx/>
              <a:buChar char="-"/>
            </a:pPr>
            <a:r>
              <a:rPr lang="de-DE" altLang="de-DE" sz="1900" dirty="0" smtClean="0"/>
              <a:t>Was </a:t>
            </a:r>
            <a:r>
              <a:rPr lang="de-DE" altLang="de-DE" sz="1900" dirty="0"/>
              <a:t>brauchen sie?</a:t>
            </a:r>
          </a:p>
          <a:p>
            <a:pPr lvl="2">
              <a:buFontTx/>
              <a:buChar char="-"/>
            </a:pPr>
            <a:r>
              <a:rPr lang="de-DE" altLang="de-DE" sz="1900" dirty="0" smtClean="0"/>
              <a:t>Wie fühlen sie sich?</a:t>
            </a:r>
          </a:p>
          <a:p>
            <a:pPr lvl="2">
              <a:buFontTx/>
              <a:buChar char="-"/>
            </a:pPr>
            <a:r>
              <a:rPr lang="de-DE" altLang="de-DE" sz="1900" dirty="0" smtClean="0"/>
              <a:t>Zu wem haben sie eine Beziehung, mit wem sind sie verbunden?</a:t>
            </a:r>
          </a:p>
          <a:p>
            <a:pPr lvl="2">
              <a:buFontTx/>
              <a:buChar char="-"/>
            </a:pPr>
            <a:r>
              <a:rPr lang="de-DE" altLang="de-DE" sz="1900" dirty="0" smtClean="0"/>
              <a:t>Was beschäftigt sie?</a:t>
            </a:r>
          </a:p>
          <a:p>
            <a:pPr lvl="1" eaLnBrk="1" hangingPunct="1">
              <a:buFontTx/>
              <a:buChar char="-"/>
            </a:pPr>
            <a:endParaRPr lang="de-DE" altLang="de-DE" sz="2200" dirty="0"/>
          </a:p>
          <a:p>
            <a:pPr lvl="1" eaLnBrk="1" hangingPunct="1">
              <a:buFontTx/>
              <a:buChar char="-"/>
            </a:pPr>
            <a:endParaRPr lang="de-DE" altLang="de-DE" sz="2400" b="1" dirty="0" smtClean="0"/>
          </a:p>
        </p:txBody>
      </p:sp>
      <p:sp>
        <p:nvSpPr>
          <p:cNvPr id="31750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D4282C-45B2-4F04-B9ED-EB7AB0536935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7772400" cy="503237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Warum Kinder fragen?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54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772400" cy="4970462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de-DE" altLang="de-DE" dirty="0" smtClean="0"/>
              <a:t>FAMILIE</a:t>
            </a:r>
          </a:p>
          <a:p>
            <a:pPr lvl="1" eaLnBrk="1" hangingPunct="1"/>
            <a:r>
              <a:rPr lang="de-DE" altLang="de-DE" dirty="0" smtClean="0"/>
              <a:t>FREUNDE                           +      ein</a:t>
            </a:r>
          </a:p>
          <a:p>
            <a:pPr lvl="1" eaLnBrk="1" hangingPunct="1"/>
            <a:r>
              <a:rPr lang="de-DE" altLang="de-DE" dirty="0" smtClean="0"/>
              <a:t>SCHULE                           Themenschwerpunkt</a:t>
            </a:r>
          </a:p>
          <a:p>
            <a:pPr lvl="1" eaLnBrk="1" hangingPunct="1"/>
            <a:r>
              <a:rPr lang="de-DE" altLang="de-DE" dirty="0" smtClean="0"/>
              <a:t>FREIZEIT</a:t>
            </a:r>
          </a:p>
          <a:p>
            <a:pPr lvl="1" eaLnBrk="1" hangingPunct="1"/>
            <a:r>
              <a:rPr lang="de-DE" altLang="de-DE" dirty="0" smtClean="0"/>
              <a:t>MITBESTIMMUNG</a:t>
            </a:r>
          </a:p>
          <a:p>
            <a:pPr lvl="1" eaLnBrk="1" hangingPunct="1">
              <a:buFontTx/>
              <a:buNone/>
            </a:pPr>
            <a:r>
              <a:rPr lang="de-DE" altLang="de-DE" sz="2400" dirty="0" smtClean="0"/>
              <a:t>`07: Kinderarmut/ `10: CWB/ </a:t>
            </a:r>
            <a:r>
              <a:rPr lang="de-DE" altLang="de-DE" sz="2400" b="1" dirty="0" smtClean="0"/>
              <a:t>`13: Gerechtigkeit</a:t>
            </a:r>
          </a:p>
          <a:p>
            <a:pPr lvl="1" eaLnBrk="1" hangingPunct="1">
              <a:buFontTx/>
              <a:buNone/>
            </a:pPr>
            <a:endParaRPr lang="de-DE" altLang="de-DE" sz="2400" b="1" dirty="0" smtClean="0"/>
          </a:p>
          <a:p>
            <a:pPr eaLnBrk="1" hangingPunct="1"/>
            <a:r>
              <a:rPr lang="de-DE" altLang="de-DE" b="1" dirty="0" smtClean="0"/>
              <a:t>Quantitativer Teil</a:t>
            </a:r>
            <a:r>
              <a:rPr lang="de-DE" altLang="de-DE" dirty="0" smtClean="0"/>
              <a:t>: Befragung von 2500 Kindern zwischen 6 und 11 Jahren durch 400 </a:t>
            </a:r>
            <a:r>
              <a:rPr lang="de-DE" altLang="de-DE" dirty="0" err="1" smtClean="0"/>
              <a:t>InterviewerInnen</a:t>
            </a:r>
            <a:r>
              <a:rPr lang="de-DE" altLang="de-DE" dirty="0" smtClean="0"/>
              <a:t> (TNS Infratest Sozialforschung), ca. 30minütiger Fragebogen</a:t>
            </a:r>
          </a:p>
          <a:p>
            <a:pPr eaLnBrk="1" hangingPunct="1"/>
            <a:r>
              <a:rPr lang="de-DE" altLang="de-DE" b="1" dirty="0" smtClean="0"/>
              <a:t>Qualitativer Teil</a:t>
            </a:r>
            <a:r>
              <a:rPr lang="de-DE" altLang="de-DE" dirty="0" smtClean="0"/>
              <a:t>: 12 Tiefeninterviews mit </a:t>
            </a:r>
            <a:r>
              <a:rPr lang="de-DE" altLang="de-DE" dirty="0" err="1" smtClean="0"/>
              <a:t>kindgerechter</a:t>
            </a:r>
            <a:r>
              <a:rPr lang="de-DE" altLang="de-DE" dirty="0" smtClean="0"/>
              <a:t> Methode, zwischen 1,5 und 3 Stunden durch erfahrene </a:t>
            </a:r>
            <a:r>
              <a:rPr lang="de-DE" altLang="de-DE" dirty="0" err="1" smtClean="0"/>
              <a:t>InterviewerInnen</a:t>
            </a:r>
            <a:endParaRPr lang="de-DE" altLang="de-DE" dirty="0" smtClean="0"/>
          </a:p>
          <a:p>
            <a:pPr lvl="1" eaLnBrk="1" hangingPunct="1">
              <a:buFontTx/>
              <a:buNone/>
            </a:pPr>
            <a:endParaRPr lang="de-DE" altLang="de-DE" sz="2400" b="1" dirty="0" smtClean="0"/>
          </a:p>
        </p:txBody>
      </p:sp>
      <p:sp>
        <p:nvSpPr>
          <p:cNvPr id="4" name="Geschweifte Klammer rechts 3"/>
          <p:cNvSpPr/>
          <p:nvPr/>
        </p:nvSpPr>
        <p:spPr>
          <a:xfrm>
            <a:off x="3347864" y="1124744"/>
            <a:ext cx="576263" cy="1655638"/>
          </a:xfrm>
          <a:prstGeom prst="rightBrace">
            <a:avLst>
              <a:gd name="adj1" fmla="val 462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750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D4282C-45B2-4F04-B9ED-EB7AB0536935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7772400" cy="503237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 Vision Kinderstudie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1"/>
          <p:cNvSpPr>
            <a:spLocks noGrp="1"/>
          </p:cNvSpPr>
          <p:nvPr>
            <p:ph type="title"/>
          </p:nvPr>
        </p:nvSpPr>
        <p:spPr>
          <a:xfrm>
            <a:off x="539552" y="125413"/>
            <a:ext cx="7996436" cy="107133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Wohlbefinden der Kinder</a:t>
            </a:r>
          </a:p>
        </p:txBody>
      </p:sp>
      <p:sp>
        <p:nvSpPr>
          <p:cNvPr id="32773" name="Inhaltsplatzhalter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772400" cy="432308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Kinder in Deutschland sind </a:t>
            </a:r>
            <a:r>
              <a:rPr lang="de-DE" altLang="de-DE" b="1" dirty="0" smtClean="0"/>
              <a:t>in der Regel </a:t>
            </a:r>
            <a:r>
              <a:rPr lang="de-DE" altLang="de-DE" dirty="0" smtClean="0"/>
              <a:t>(sehr) zufrieden mit ihrem Leben, das geben 91% an.</a:t>
            </a:r>
          </a:p>
          <a:p>
            <a:pPr eaLnBrk="1" hangingPunct="1"/>
            <a:r>
              <a:rPr lang="de-DE" altLang="de-DE" dirty="0" smtClean="0"/>
              <a:t>Aber: Es zieht sich wie ein roter Faden durch die Studie, dass ein Fünftel aller Kinder in Deutschland benachteiligt ist, und zwar die aus der unteren Herkunftsschicht</a:t>
            </a:r>
          </a:p>
          <a:p>
            <a:pPr eaLnBrk="1" hangingPunct="1"/>
            <a:r>
              <a:rPr lang="de-DE" altLang="de-DE" dirty="0" smtClean="0"/>
              <a:t>Hier antworten 28 % mit „neutral“ bis „sehr negativ“</a:t>
            </a:r>
          </a:p>
          <a:p>
            <a:pPr eaLnBrk="1" hangingPunct="1"/>
            <a:endParaRPr lang="de-DE" altLang="de-DE" dirty="0" smtClean="0"/>
          </a:p>
        </p:txBody>
      </p:sp>
      <p:sp>
        <p:nvSpPr>
          <p:cNvPr id="32774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8F450A-FBC7-4D41-A711-280856745676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05.11.2015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4925" y="44450"/>
            <a:ext cx="88566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>
                <a:latin typeface="Gill Sans MT" pitchFamily="34" charset="0"/>
              </a:rPr>
              <a:t>Das eigene Wohlbefinden: nicht alle Kinder </a:t>
            </a:r>
            <a:br>
              <a:rPr lang="de-DE" altLang="de-DE" b="1">
                <a:latin typeface="Gill Sans MT" pitchFamily="34" charset="0"/>
              </a:rPr>
            </a:br>
            <a:r>
              <a:rPr lang="de-DE" altLang="de-DE" b="1">
                <a:latin typeface="Gill Sans MT" pitchFamily="34" charset="0"/>
              </a:rPr>
              <a:t>in Deutschland sind gleich zufrieden mit ihrem Leben</a:t>
            </a:r>
            <a:endParaRPr lang="de-DE" altLang="de-DE">
              <a:latin typeface="Gill Sans MT" pitchFamily="34" charset="0"/>
            </a:endParaRPr>
          </a:p>
          <a:p>
            <a:pPr>
              <a:spcBef>
                <a:spcPts val="600"/>
              </a:spcBef>
            </a:pPr>
            <a:r>
              <a:rPr lang="de-DE" altLang="de-DE" sz="1400"/>
              <a:t>Basis: Kinder im Alter von 6 bis 11 Jahren in Deutschland (Angaben in %)</a:t>
            </a:r>
          </a:p>
        </p:txBody>
      </p:sp>
      <p:graphicFrame>
        <p:nvGraphicFramePr>
          <p:cNvPr id="33795" name="Inhaltsplatzhalter 3"/>
          <p:cNvGraphicFramePr>
            <a:graphicFrameLocks noGrp="1"/>
          </p:cNvGraphicFramePr>
          <p:nvPr>
            <p:ph/>
          </p:nvPr>
        </p:nvGraphicFramePr>
        <p:xfrm>
          <a:off x="6350" y="1074738"/>
          <a:ext cx="8958263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8961897" imgH="5474682" progId="Excel.Chart.8">
                  <p:embed/>
                </p:oleObj>
              </mc:Choice>
              <mc:Fallback>
                <p:oleObj r:id="rId4" imgW="8961897" imgH="5474682" progId="Excel.Chart.8">
                  <p:embed/>
                  <p:pic>
                    <p:nvPicPr>
                      <p:cNvPr id="0" name="Inhaltsplatzhalt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074738"/>
                        <a:ext cx="8958263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D4045-80A5-45A0-8CD9-C6C67CB1065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Was Kinder heute brauchen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05.11.2015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836809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3. WV Kinderstudie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NS Colours">
    <a:dk1>
      <a:sysClr val="windowText" lastClr="000000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4F6128"/>
    </a:hlink>
    <a:folHlink>
      <a:srgbClr val="4F6128"/>
    </a:folHlink>
  </a:clrScheme>
  <a:fontScheme name="1_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1216</Words>
  <Application>Microsoft Office PowerPoint</Application>
  <PresentationFormat>Bildschirmpräsentation (4:3)</PresentationFormat>
  <Paragraphs>269</Paragraphs>
  <Slides>36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Nereus</vt:lpstr>
      <vt:lpstr>Microsoft Excel-Diagramm</vt:lpstr>
      <vt:lpstr>Was Kinder heute brauchen –   Lebenswelten von Kindern verstehen</vt:lpstr>
      <vt:lpstr>Gliederung</vt:lpstr>
      <vt:lpstr>1. Kindheit im Wandel –  ein Rückblick</vt:lpstr>
      <vt:lpstr>PowerPoint-Präsentation</vt:lpstr>
      <vt:lpstr>2. Kindheit Heute – Ergebnisse aus Kindersicht</vt:lpstr>
      <vt:lpstr>PowerPoint-Präsentation</vt:lpstr>
      <vt:lpstr>PowerPoint-Präsentation</vt:lpstr>
      <vt:lpstr>Wohlbefinden der Kinder</vt:lpstr>
      <vt:lpstr>PowerPoint-Präsentation</vt:lpstr>
      <vt:lpstr>4/5 Gesellschaft unter den  Kindern in Deutschland</vt:lpstr>
      <vt:lpstr>4/5 Gesellschaft unter den  Kindern in Deutschland</vt:lpstr>
      <vt:lpstr>PowerPoint-Präsentation</vt:lpstr>
      <vt:lpstr>Diversität der Familienformen</vt:lpstr>
      <vt:lpstr>Beteiligung am Erwerbsleben</vt:lpstr>
      <vt:lpstr>PowerPoint-Präsentation</vt:lpstr>
      <vt:lpstr>PowerPoint-Präsentation</vt:lpstr>
      <vt:lpstr>PowerPoint-Präsentation</vt:lpstr>
      <vt:lpstr>Psychisches Wohlbefinden</vt:lpstr>
      <vt:lpstr>Stress bei Kindern</vt:lpstr>
      <vt:lpstr>PowerPoint-Präsentation</vt:lpstr>
      <vt:lpstr>PowerPoint-Präsentation</vt:lpstr>
      <vt:lpstr>PowerPoint-Präsentation</vt:lpstr>
      <vt:lpstr>Mitbestimmung in versch. Kontexten </vt:lpstr>
      <vt:lpstr>Mitbestimmung in der Schule</vt:lpstr>
      <vt:lpstr>PowerPoint-Präsentation</vt:lpstr>
      <vt:lpstr>5. Was brauchen Kinder heute?</vt:lpstr>
      <vt:lpstr>Einhaltung der Kinderrechte </vt:lpstr>
      <vt:lpstr>Die UN-Kinderrechtskonvention</vt:lpstr>
      <vt:lpstr>Die 10 wichtigsten Kinderrechte </vt:lpstr>
      <vt:lpstr>Kennen Kinder ihre Rechte? </vt:lpstr>
      <vt:lpstr>Einhaltung der Kinderrechte </vt:lpstr>
      <vt:lpstr>1. Kinder brauchen Mitbestimmungsmöglichkeiten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unsere Kinder glücklich macht  Lebenswelten von Kindern verstehen</dc:title>
  <dc:creator>KL</dc:creator>
  <cp:lastModifiedBy>Katharina Gerarts</cp:lastModifiedBy>
  <cp:revision>28</cp:revision>
  <dcterms:created xsi:type="dcterms:W3CDTF">2015-01-23T09:36:19Z</dcterms:created>
  <dcterms:modified xsi:type="dcterms:W3CDTF">2015-11-05T06:46:22Z</dcterms:modified>
</cp:coreProperties>
</file>