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09" r:id="rId3"/>
    <p:sldId id="269" r:id="rId4"/>
    <p:sldId id="304" r:id="rId5"/>
    <p:sldId id="305" r:id="rId6"/>
    <p:sldId id="290" r:id="rId7"/>
    <p:sldId id="296" r:id="rId8"/>
    <p:sldId id="294" r:id="rId9"/>
    <p:sldId id="261" r:id="rId10"/>
    <p:sldId id="297" r:id="rId11"/>
    <p:sldId id="303" r:id="rId12"/>
    <p:sldId id="300" r:id="rId13"/>
    <p:sldId id="308" r:id="rId14"/>
    <p:sldId id="306" r:id="rId15"/>
    <p:sldId id="307" r:id="rId16"/>
    <p:sldId id="259" r:id="rId17"/>
    <p:sldId id="260" r:id="rId18"/>
    <p:sldId id="267" r:id="rId19"/>
    <p:sldId id="268" r:id="rId2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2787"/>
    <p:restoredTop sz="90929"/>
  </p:normalViewPr>
  <p:slideViewPr>
    <p:cSldViewPr showGuides="1">
      <p:cViewPr varScale="1">
        <p:scale>
          <a:sx n="77" d="100"/>
          <a:sy n="77" d="100"/>
        </p:scale>
        <p:origin x="-1397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4" d="100"/>
          <a:sy n="64" d="100"/>
        </p:scale>
        <p:origin x="-3144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92A026-20B4-4A79-8C72-2F7FB9327A2F}" type="datetimeFigureOut">
              <a:rPr lang="de-DE" smtClean="0"/>
              <a:t>09.11.2015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1FCC3-BD36-4C08-93E5-A8FBFD2E79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1398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1FCC3-BD36-4C08-93E5-A8FBFD2E793D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2968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1FCC3-BD36-4C08-93E5-A8FBFD2E793D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134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04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5367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328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7104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759186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85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3107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9204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1004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14805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566962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304800" y="5867400"/>
            <a:ext cx="861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e-DE" sz="1400" b="1">
                <a:solidFill>
                  <a:schemeClr val="tx2"/>
                </a:solidFill>
                <a:latin typeface="Verdana" pitchFamily="34" charset="0"/>
              </a:rPr>
              <a:t>__________________________________________________________________</a:t>
            </a:r>
            <a:br>
              <a:rPr lang="de-DE" sz="1400" b="1">
                <a:solidFill>
                  <a:schemeClr val="tx2"/>
                </a:solidFill>
                <a:latin typeface="Verdana" pitchFamily="34" charset="0"/>
              </a:rPr>
            </a:br>
            <a:r>
              <a:rPr lang="de-DE" sz="1200" b="1">
                <a:solidFill>
                  <a:schemeClr val="tx2"/>
                </a:solidFill>
                <a:latin typeface="Verdana" pitchFamily="34" charset="0"/>
              </a:rPr>
              <a:t>Brain-Consult Dr. Dieter Böhm, Falkenstr. 1, 39179 Barleben  *********    Boehm@Bauchhirn.de</a:t>
            </a:r>
          </a:p>
        </p:txBody>
      </p:sp>
      <p:pic>
        <p:nvPicPr>
          <p:cNvPr id="1027" name="Picture 8" descr="C:\Bilder_für_Homepage\logo.gif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16002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720724" y="332656"/>
            <a:ext cx="7702550" cy="190500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de-DE" sz="600" i="1" dirty="0" smtClean="0">
                <a:latin typeface="Verdana" pitchFamily="34" charset="0"/>
              </a:rPr>
              <a:t/>
            </a:r>
            <a:br>
              <a:rPr lang="de-DE" sz="600" i="1" dirty="0" smtClean="0">
                <a:latin typeface="Verdana" pitchFamily="34" charset="0"/>
              </a:rPr>
            </a:br>
            <a:r>
              <a:rPr lang="de-DE" sz="2400" dirty="0" smtClean="0">
                <a:latin typeface="Verdana" pitchFamily="34" charset="0"/>
              </a:rPr>
              <a:t>Das </a:t>
            </a:r>
            <a:r>
              <a:rPr lang="de-DE" sz="2400" b="1" dirty="0" smtClean="0">
                <a:latin typeface="Verdana" pitchFamily="34" charset="0"/>
              </a:rPr>
              <a:t>Kindheits-Dilemma</a:t>
            </a:r>
            <a:r>
              <a:rPr lang="de-DE" sz="2400" dirty="0" smtClean="0">
                <a:latin typeface="Verdana" pitchFamily="34" charset="0"/>
              </a:rPr>
              <a:t> … </a:t>
            </a:r>
            <a:br>
              <a:rPr lang="de-DE" sz="2400" dirty="0" smtClean="0">
                <a:latin typeface="Verdana" pitchFamily="34" charset="0"/>
              </a:rPr>
            </a:br>
            <a:r>
              <a:rPr lang="de-DE" sz="800" dirty="0" smtClean="0">
                <a:latin typeface="Verdana" pitchFamily="34" charset="0"/>
              </a:rPr>
              <a:t/>
            </a:r>
            <a:br>
              <a:rPr lang="de-DE" sz="800" dirty="0" smtClean="0">
                <a:latin typeface="Verdana" pitchFamily="34" charset="0"/>
              </a:rPr>
            </a:br>
            <a:r>
              <a:rPr lang="de-DE" sz="2000" dirty="0" smtClean="0">
                <a:latin typeface="Verdana" pitchFamily="34" charset="0"/>
              </a:rPr>
              <a:t>wie Eltern, Gesellschaft und Wissenschaft </a:t>
            </a:r>
            <a:br>
              <a:rPr lang="de-DE" sz="2000" dirty="0" smtClean="0">
                <a:latin typeface="Verdana" pitchFamily="34" charset="0"/>
              </a:rPr>
            </a:br>
            <a:r>
              <a:rPr lang="de-DE" sz="2000" dirty="0" smtClean="0">
                <a:latin typeface="Verdana" pitchFamily="34" charset="0"/>
              </a:rPr>
              <a:t>das „Aufwachsen“ verhindern </a:t>
            </a:r>
            <a:br>
              <a:rPr lang="de-DE" sz="2000" dirty="0" smtClean="0">
                <a:latin typeface="Verdana" pitchFamily="34" charset="0"/>
              </a:rPr>
            </a:br>
            <a:r>
              <a:rPr lang="de-DE" sz="2000" dirty="0" smtClean="0">
                <a:latin typeface="Verdana" pitchFamily="34" charset="0"/>
              </a:rPr>
              <a:t>und was wir dagegen tun können</a:t>
            </a:r>
            <a:br>
              <a:rPr lang="de-DE" sz="2000" dirty="0" smtClean="0">
                <a:latin typeface="Verdana" pitchFamily="34" charset="0"/>
              </a:rPr>
            </a:br>
            <a:r>
              <a:rPr lang="de-DE" sz="600" dirty="0" smtClean="0">
                <a:latin typeface="Verdana" pitchFamily="34" charset="0"/>
              </a:rPr>
              <a:t/>
            </a:r>
            <a:br>
              <a:rPr lang="de-DE" sz="600" dirty="0" smtClean="0">
                <a:latin typeface="Verdana" pitchFamily="34" charset="0"/>
              </a:rPr>
            </a:br>
            <a:r>
              <a:rPr lang="de-DE" sz="2000" i="1" dirty="0" smtClean="0">
                <a:latin typeface="Verdana" pitchFamily="34" charset="0"/>
              </a:rPr>
              <a:t>Dr</a:t>
            </a:r>
            <a:r>
              <a:rPr lang="de-DE" sz="2000" i="1" dirty="0">
                <a:latin typeface="Verdana" pitchFamily="34" charset="0"/>
              </a:rPr>
              <a:t>. Dieter Böhm, </a:t>
            </a:r>
            <a:r>
              <a:rPr lang="de-DE" sz="2000" i="1" dirty="0" smtClean="0">
                <a:latin typeface="Verdana" pitchFamily="34" charset="0"/>
              </a:rPr>
              <a:t>Brain-</a:t>
            </a:r>
            <a:r>
              <a:rPr lang="de-DE" sz="2000" i="1" dirty="0" err="1" smtClean="0">
                <a:latin typeface="Verdana" pitchFamily="34" charset="0"/>
              </a:rPr>
              <a:t>Consult</a:t>
            </a:r>
            <a:endParaRPr lang="de-DE" sz="20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15" y="2636912"/>
            <a:ext cx="8589169" cy="33123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754498" y="1268760"/>
            <a:ext cx="56350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Wie wollen wir unsere Kinder?</a:t>
            </a:r>
            <a:endParaRPr lang="de-DE" sz="32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971600" y="2636912"/>
            <a:ext cx="26642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/>
              <a:t>Betragen</a:t>
            </a:r>
          </a:p>
          <a:p>
            <a:r>
              <a:rPr lang="de-DE" sz="3600" dirty="0" smtClean="0"/>
              <a:t>Fleiß</a:t>
            </a:r>
          </a:p>
          <a:p>
            <a:r>
              <a:rPr lang="de-DE" sz="3600" dirty="0" smtClean="0"/>
              <a:t>Ordnung</a:t>
            </a:r>
          </a:p>
          <a:p>
            <a:r>
              <a:rPr lang="de-DE" sz="3600" dirty="0" smtClean="0"/>
              <a:t>Mitarbeit</a:t>
            </a:r>
            <a:endParaRPr lang="de-DE" sz="36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132856"/>
            <a:ext cx="5334000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23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95536" y="1052736"/>
            <a:ext cx="6111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Wie wollen wir unsere Kinder? (Teil 2)</a:t>
            </a:r>
            <a:endParaRPr lang="de-DE" sz="28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179512" y="1844824"/>
            <a:ext cx="55806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de-DE" dirty="0" smtClean="0"/>
              <a:t>Kreativität, Originalität, Sinn für Humor</a:t>
            </a:r>
          </a:p>
          <a:p>
            <a:pPr marL="457200" indent="-457200">
              <a:buFont typeface="Arial" charset="0"/>
              <a:buChar char="•"/>
            </a:pPr>
            <a:r>
              <a:rPr lang="de-DE" dirty="0" smtClean="0"/>
              <a:t>Konstruktiver, freier Wille</a:t>
            </a:r>
          </a:p>
          <a:p>
            <a:pPr marL="457200" indent="-457200">
              <a:buFont typeface="Arial" charset="0"/>
              <a:buChar char="•"/>
            </a:pPr>
            <a:r>
              <a:rPr lang="de-DE" dirty="0" smtClean="0"/>
              <a:t>Initiative, die auf andere ausstrahlt</a:t>
            </a:r>
          </a:p>
          <a:p>
            <a:pPr marL="457200" indent="-457200">
              <a:buFont typeface="Arial" charset="0"/>
              <a:buChar char="•"/>
            </a:pPr>
            <a:r>
              <a:rPr lang="de-DE" dirty="0" smtClean="0"/>
              <a:t>Gemeinschaftssinn, der andere mitnimmt</a:t>
            </a:r>
          </a:p>
          <a:p>
            <a:pPr marL="457200" indent="-457200">
              <a:buFont typeface="Arial" charset="0"/>
              <a:buChar char="•"/>
            </a:pPr>
            <a:r>
              <a:rPr lang="de-DE" dirty="0" smtClean="0"/>
              <a:t>Gewinnendes Erscheinungsbild</a:t>
            </a:r>
          </a:p>
          <a:p>
            <a:pPr marL="457200" indent="-457200">
              <a:buFont typeface="Arial" charset="0"/>
              <a:buChar char="•"/>
            </a:pPr>
            <a:r>
              <a:rPr lang="de-DE" dirty="0" smtClean="0"/>
              <a:t>Ausgewogenes Selbstbewusstsein</a:t>
            </a:r>
          </a:p>
          <a:p>
            <a:pPr marL="457200" indent="-457200">
              <a:buFont typeface="Arial" charset="0"/>
              <a:buChar char="•"/>
            </a:pPr>
            <a:r>
              <a:rPr lang="de-DE" dirty="0" smtClean="0"/>
              <a:t>Vorfreude auf die eigene Zukunft</a:t>
            </a:r>
          </a:p>
          <a:p>
            <a:pPr marL="457200" indent="-457200">
              <a:buFont typeface="Arial" charset="0"/>
              <a:buChar char="•"/>
            </a:pPr>
            <a:r>
              <a:rPr lang="de-DE" dirty="0" smtClean="0"/>
              <a:t>Positive Haltung zur Vielfalt des Lebens</a:t>
            </a:r>
          </a:p>
          <a:p>
            <a:pPr marL="457200" indent="-457200">
              <a:buFont typeface="Arial" charset="0"/>
              <a:buChar char="•"/>
            </a:pPr>
            <a:r>
              <a:rPr lang="de-DE" dirty="0" smtClean="0"/>
              <a:t>Liebende Grundhaltung zu Menschen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6822382" y="4941168"/>
            <a:ext cx="21065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Prof. Dr. Gunter </a:t>
            </a:r>
            <a:r>
              <a:rPr lang="de-DE" sz="1600" dirty="0" err="1" smtClean="0"/>
              <a:t>Dueck</a:t>
            </a:r>
            <a:endParaRPr lang="de-DE" sz="1600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536" y="2348880"/>
            <a:ext cx="3456383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106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683568" y="1772816"/>
            <a:ext cx="8012899" cy="3262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1. „Strenger-Vater-Modell“ (konservatives Familienmodell)</a:t>
            </a:r>
            <a:br>
              <a:rPr lang="de-DE" b="1" dirty="0" smtClean="0">
                <a:solidFill>
                  <a:srgbClr val="FF0000"/>
                </a:solidFill>
              </a:rPr>
            </a:br>
            <a:r>
              <a:rPr lang="de-DE" sz="1200" dirty="0" smtClean="0"/>
              <a:t>   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   Moralisch sind die Methoden, die das Kind stark machen. </a:t>
            </a:r>
            <a:br>
              <a:rPr lang="de-DE" dirty="0" smtClean="0"/>
            </a:br>
            <a:r>
              <a:rPr lang="de-DE" dirty="0" smtClean="0"/>
              <a:t>    Die Welt birgt Gefahren. Der Vater braucht Stärke, um die </a:t>
            </a:r>
            <a:br>
              <a:rPr lang="de-DE" dirty="0" smtClean="0"/>
            </a:br>
            <a:r>
              <a:rPr lang="de-DE" dirty="0" smtClean="0"/>
              <a:t>    Familie verteidigen zu können.</a:t>
            </a:r>
            <a:br>
              <a:rPr lang="de-DE" dirty="0" smtClean="0"/>
            </a:br>
            <a:r>
              <a:rPr lang="de-DE" dirty="0" smtClean="0"/>
              <a:t>    Der Vater ist die moralische Autorität in der Familie.</a:t>
            </a:r>
            <a:br>
              <a:rPr lang="de-DE" dirty="0" smtClean="0"/>
            </a:br>
            <a:r>
              <a:rPr lang="de-DE" dirty="0" smtClean="0"/>
              <a:t>    Es gibt „richtiges“ und „falsches“ Verhalten. Der Vater muss </a:t>
            </a:r>
            <a:br>
              <a:rPr lang="de-DE" dirty="0" smtClean="0"/>
            </a:br>
            <a:r>
              <a:rPr lang="de-DE" dirty="0" smtClean="0"/>
              <a:t>    Kindern den Unterschied beibringen, notfalls über Einsatz </a:t>
            </a:r>
            <a:br>
              <a:rPr lang="de-DE" dirty="0" smtClean="0"/>
            </a:br>
            <a:r>
              <a:rPr lang="de-DE" dirty="0" smtClean="0"/>
              <a:t>    seiner Macht und Gewalt.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2954409" y="836712"/>
            <a:ext cx="32351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/>
              <a:t>Erziehungsmodelle</a:t>
            </a:r>
            <a:r>
              <a:rPr lang="de-DE" sz="2800" b="1" dirty="0" smtClean="0"/>
              <a:t>: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113046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1268760"/>
            <a:ext cx="4248472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„Strenger-Vater-Modell“</a:t>
            </a:r>
            <a:br>
              <a:rPr lang="de-DE" b="1" dirty="0" smtClean="0">
                <a:solidFill>
                  <a:srgbClr val="FF0000"/>
                </a:solidFill>
              </a:rPr>
            </a:br>
            <a:r>
              <a:rPr lang="de-DE" b="1" dirty="0" smtClean="0">
                <a:solidFill>
                  <a:srgbClr val="FF0000"/>
                </a:solidFill>
              </a:rPr>
              <a:t/>
            </a:r>
            <a:br>
              <a:rPr lang="de-DE" b="1" dirty="0" smtClean="0">
                <a:solidFill>
                  <a:srgbClr val="FF0000"/>
                </a:solidFill>
              </a:rPr>
            </a:br>
            <a:r>
              <a:rPr lang="de-DE" dirty="0" smtClean="0"/>
              <a:t>Lange Tradition:</a:t>
            </a:r>
            <a:br>
              <a:rPr lang="de-DE" dirty="0" smtClean="0"/>
            </a:br>
            <a:r>
              <a:rPr lang="de-DE" sz="1000" dirty="0" smtClean="0"/>
              <a:t/>
            </a:r>
            <a:br>
              <a:rPr lang="de-DE" sz="1000" dirty="0" smtClean="0"/>
            </a:br>
            <a:r>
              <a:rPr lang="de-DE" dirty="0" smtClean="0"/>
              <a:t>„Wer seine Rute schonet, </a:t>
            </a:r>
            <a:br>
              <a:rPr lang="de-DE" dirty="0" smtClean="0"/>
            </a:br>
            <a:r>
              <a:rPr lang="de-DE" dirty="0" smtClean="0"/>
              <a:t>  der hasset seinen Sohn.</a:t>
            </a:r>
            <a:br>
              <a:rPr lang="de-DE" dirty="0" smtClean="0"/>
            </a:br>
            <a:r>
              <a:rPr lang="de-DE" dirty="0" smtClean="0"/>
              <a:t>  Wer ihn aber lieb hat,</a:t>
            </a:r>
            <a:br>
              <a:rPr lang="de-DE" dirty="0" smtClean="0"/>
            </a:br>
            <a:r>
              <a:rPr lang="de-DE" dirty="0" smtClean="0"/>
              <a:t>  der züchtigt ihn beizeiten.“ </a:t>
            </a:r>
            <a:br>
              <a:rPr lang="de-DE" dirty="0" smtClean="0"/>
            </a:br>
            <a:r>
              <a:rPr lang="de-DE" dirty="0" smtClean="0"/>
              <a:t> </a:t>
            </a:r>
            <a:r>
              <a:rPr lang="de-DE" sz="1600" dirty="0" smtClean="0"/>
              <a:t>(Altes Testament, Buch der Sprüche, Kap.13,24)</a:t>
            </a:r>
            <a:endParaRPr lang="de-DE" sz="16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5" y="1268759"/>
            <a:ext cx="3940893" cy="3541333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467544" y="4810092"/>
            <a:ext cx="82521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„Torheit steckt dem Knaben im Herzen, aber die Rute der Zucht</a:t>
            </a:r>
            <a:br>
              <a:rPr lang="de-DE" dirty="0" smtClean="0"/>
            </a:br>
            <a:r>
              <a:rPr lang="de-DE" dirty="0" smtClean="0"/>
              <a:t>  wird sie fern von ihm treiben.“ </a:t>
            </a:r>
            <a:r>
              <a:rPr lang="de-DE" sz="1600" dirty="0" smtClean="0"/>
              <a:t>(</a:t>
            </a:r>
            <a:r>
              <a:rPr lang="de-DE" sz="1600" dirty="0"/>
              <a:t>Altes Testament, Buch der Sprüche, </a:t>
            </a:r>
            <a:r>
              <a:rPr lang="de-DE" sz="1600" dirty="0" smtClean="0"/>
              <a:t>Kap. 22,15)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965840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683568" y="1772816"/>
            <a:ext cx="7785721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2. „Fürsorgliche Eltern“ (progressives Familienmodell)</a:t>
            </a:r>
            <a:br>
              <a:rPr lang="de-DE" b="1" dirty="0" smtClean="0">
                <a:solidFill>
                  <a:srgbClr val="FF0000"/>
                </a:solidFill>
              </a:rPr>
            </a:br>
            <a:r>
              <a:rPr lang="de-DE" sz="1200" b="1" dirty="0" smtClean="0">
                <a:solidFill>
                  <a:srgbClr val="FF0000"/>
                </a:solidFill>
              </a:rPr>
              <a:t/>
            </a:r>
            <a:br>
              <a:rPr lang="de-DE" sz="1200" b="1" dirty="0" smtClean="0">
                <a:solidFill>
                  <a:srgbClr val="FF0000"/>
                </a:solidFill>
              </a:rPr>
            </a:br>
            <a:r>
              <a:rPr lang="de-DE" dirty="0" smtClean="0"/>
              <a:t>    Moralisch sind die Methoden, die auf Fürsorge und </a:t>
            </a:r>
            <a:r>
              <a:rPr lang="de-DE" dirty="0" err="1" smtClean="0"/>
              <a:t>Verant</a:t>
            </a:r>
            <a:r>
              <a:rPr lang="de-DE" dirty="0" smtClean="0"/>
              <a:t>-</a:t>
            </a:r>
            <a:br>
              <a:rPr lang="de-DE" dirty="0" smtClean="0"/>
            </a:br>
            <a:r>
              <a:rPr lang="de-DE" dirty="0" smtClean="0"/>
              <a:t>    </a:t>
            </a:r>
            <a:r>
              <a:rPr lang="de-DE" dirty="0" err="1" smtClean="0"/>
              <a:t>wortung</a:t>
            </a:r>
            <a:r>
              <a:rPr lang="de-DE" dirty="0" smtClean="0"/>
              <a:t> ausgerichtet sind. Dabei steht eine Förderung des</a:t>
            </a:r>
            <a:br>
              <a:rPr lang="de-DE" dirty="0" smtClean="0"/>
            </a:br>
            <a:r>
              <a:rPr lang="de-DE" dirty="0" smtClean="0"/>
              <a:t>    Kindes im Zentrum.</a:t>
            </a:r>
            <a:br>
              <a:rPr lang="de-DE" dirty="0" smtClean="0"/>
            </a:br>
            <a:r>
              <a:rPr lang="de-DE" dirty="0" smtClean="0"/>
              <a:t>    Das Kind soll zu jemandem werden, der sich für andere </a:t>
            </a:r>
            <a:br>
              <a:rPr lang="de-DE" dirty="0" smtClean="0"/>
            </a:br>
            <a:r>
              <a:rPr lang="de-DE" dirty="0" smtClean="0"/>
              <a:t>    einsetzt und sie mit viel Einfühlungsvermögen fördert.</a:t>
            </a:r>
            <a:br>
              <a:rPr lang="de-DE" dirty="0" smtClean="0"/>
            </a:br>
            <a:r>
              <a:rPr lang="de-DE" dirty="0" smtClean="0"/>
              <a:t>    Das Kind soll den Rat der Eltern suchen und ihre Autorität </a:t>
            </a:r>
            <a:br>
              <a:rPr lang="de-DE" dirty="0" smtClean="0"/>
            </a:br>
            <a:r>
              <a:rPr lang="de-DE" dirty="0" smtClean="0"/>
              <a:t>    anerkennen, weil es sie liebt und respektiert.</a:t>
            </a:r>
            <a:br>
              <a:rPr lang="de-DE" dirty="0" smtClean="0"/>
            </a:br>
            <a:r>
              <a:rPr lang="de-DE" dirty="0" smtClean="0"/>
              <a:t>    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2954409" y="836712"/>
            <a:ext cx="32351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/>
              <a:t>Erziehungsmodelle</a:t>
            </a:r>
            <a:r>
              <a:rPr lang="de-DE" sz="2800" b="1" dirty="0" smtClean="0"/>
              <a:t>: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73950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683390" y="1375600"/>
            <a:ext cx="8425320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3. „Nachgiebige Eltern“ </a:t>
            </a:r>
            <a:br>
              <a:rPr lang="de-DE" b="1" dirty="0" smtClean="0">
                <a:solidFill>
                  <a:srgbClr val="FF0000"/>
                </a:solidFill>
              </a:rPr>
            </a:br>
            <a:r>
              <a:rPr lang="de-DE" dirty="0" smtClean="0"/>
              <a:t>    Das Kind ist an wenige bzw. keine Regeln gebunden. Es kann </a:t>
            </a:r>
            <a:br>
              <a:rPr lang="de-DE" dirty="0" smtClean="0"/>
            </a:br>
            <a:r>
              <a:rPr lang="de-DE" dirty="0" smtClean="0"/>
              <a:t>    ungehindert seinen Impulsen nachgehen. Das ist moralisch, </a:t>
            </a:r>
            <a:br>
              <a:rPr lang="de-DE" dirty="0" smtClean="0"/>
            </a:br>
            <a:r>
              <a:rPr lang="de-DE" dirty="0" smtClean="0"/>
              <a:t>    weil es sich so völlig frei gemäß seinen Anlagen entwickeln </a:t>
            </a:r>
            <a:br>
              <a:rPr lang="de-DE" dirty="0" smtClean="0"/>
            </a:br>
            <a:r>
              <a:rPr lang="de-DE" dirty="0" smtClean="0"/>
              <a:t>    kann.</a:t>
            </a:r>
            <a:br>
              <a:rPr lang="de-DE" dirty="0" smtClean="0"/>
            </a:br>
            <a:r>
              <a:rPr lang="de-DE" dirty="0" smtClean="0"/>
              <a:t>    Strafen und Vorschriften sind verpönt. Konsequenzen existieren </a:t>
            </a:r>
            <a:br>
              <a:rPr lang="de-DE" dirty="0" smtClean="0"/>
            </a:br>
            <a:r>
              <a:rPr lang="de-DE" dirty="0" smtClean="0"/>
              <a:t>    nicht. Hilfe erhält es dann, wenn es sie einfordert.</a:t>
            </a:r>
          </a:p>
          <a:p>
            <a:endParaRPr lang="de-DE" dirty="0"/>
          </a:p>
          <a:p>
            <a:r>
              <a:rPr lang="de-DE" b="1" dirty="0" smtClean="0">
                <a:solidFill>
                  <a:srgbClr val="FF0000"/>
                </a:solidFill>
              </a:rPr>
              <a:t>4. „Überforderte / Nachlässige Eltern“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   Handeln in ähnlichen Situationen intuitiv zum Teil völlig </a:t>
            </a:r>
            <a:br>
              <a:rPr lang="de-DE" dirty="0" smtClean="0"/>
            </a:br>
            <a:r>
              <a:rPr lang="de-DE" dirty="0" smtClean="0"/>
              <a:t>    unterschiedlich. Sie nehmen dem Kind jegliche Berechenbarkeit</a:t>
            </a:r>
            <a:br>
              <a:rPr lang="de-DE" dirty="0" smtClean="0"/>
            </a:br>
            <a:r>
              <a:rPr lang="de-DE" dirty="0" smtClean="0"/>
              <a:t>    und damit Sicherheit und verhindern positive Lernprozesse.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2954409" y="836712"/>
            <a:ext cx="32351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/>
              <a:t>Erziehungsmodelle</a:t>
            </a:r>
            <a:r>
              <a:rPr lang="de-DE" sz="2800" b="1" dirty="0" smtClean="0"/>
              <a:t>: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243950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85800" y="381000"/>
            <a:ext cx="8077200" cy="576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/>
            <a:r>
              <a:rPr lang="de-DE" sz="2800" b="1"/>
              <a:t>JUNGEN ...</a:t>
            </a:r>
          </a:p>
          <a:p>
            <a:pPr algn="ctr" eaLnBrk="1" hangingPunct="1"/>
            <a:endParaRPr lang="de-DE" sz="800"/>
          </a:p>
          <a:p>
            <a:pPr eaLnBrk="1" hangingPunct="1">
              <a:buFontTx/>
              <a:buAutoNum type="arabicPeriod"/>
            </a:pPr>
            <a:r>
              <a:rPr lang="de-DE" sz="2800"/>
              <a:t>müssen stillsitzen – </a:t>
            </a:r>
            <a:r>
              <a:rPr lang="de-DE" sz="2800">
                <a:solidFill>
                  <a:srgbClr val="CC0000"/>
                </a:solidFill>
              </a:rPr>
              <a:t>brauchen aber Bewegung</a:t>
            </a:r>
          </a:p>
          <a:p>
            <a:pPr eaLnBrk="1" hangingPunct="1">
              <a:buFontTx/>
              <a:buAutoNum type="arabicPeriod"/>
            </a:pPr>
            <a:r>
              <a:rPr lang="de-DE" sz="2800"/>
              <a:t>sind Augentiere – </a:t>
            </a:r>
            <a:r>
              <a:rPr lang="de-DE" sz="2800">
                <a:solidFill>
                  <a:srgbClr val="CC0000"/>
                </a:solidFill>
              </a:rPr>
              <a:t>vieles wird aber akustisch </a:t>
            </a:r>
            <a:br>
              <a:rPr lang="de-DE" sz="2800">
                <a:solidFill>
                  <a:srgbClr val="CC0000"/>
                </a:solidFill>
              </a:rPr>
            </a:br>
            <a:r>
              <a:rPr lang="de-DE" sz="2800">
                <a:solidFill>
                  <a:srgbClr val="CC0000"/>
                </a:solidFill>
              </a:rPr>
              <a:t>präsentiert</a:t>
            </a:r>
          </a:p>
          <a:p>
            <a:pPr eaLnBrk="1" hangingPunct="1">
              <a:buFontTx/>
              <a:buAutoNum type="arabicPeriod"/>
            </a:pPr>
            <a:r>
              <a:rPr lang="de-DE" sz="2800"/>
              <a:t>möchten entdecken – </a:t>
            </a:r>
            <a:r>
              <a:rPr lang="de-DE" sz="2800">
                <a:solidFill>
                  <a:srgbClr val="CC0000"/>
                </a:solidFill>
              </a:rPr>
              <a:t>und hassen langweilige </a:t>
            </a:r>
            <a:br>
              <a:rPr lang="de-DE" sz="2800">
                <a:solidFill>
                  <a:srgbClr val="CC0000"/>
                </a:solidFill>
              </a:rPr>
            </a:br>
            <a:r>
              <a:rPr lang="de-DE" sz="2800">
                <a:solidFill>
                  <a:srgbClr val="CC0000"/>
                </a:solidFill>
              </a:rPr>
              <a:t>Instruktion</a:t>
            </a:r>
          </a:p>
          <a:p>
            <a:pPr eaLnBrk="1" hangingPunct="1">
              <a:buFontTx/>
              <a:buAutoNum type="arabicPeriod"/>
            </a:pPr>
            <a:r>
              <a:rPr lang="de-DE" sz="2800"/>
              <a:t>brauchen Aufmerksamkeit – </a:t>
            </a:r>
            <a:r>
              <a:rPr lang="de-DE" sz="2800">
                <a:solidFill>
                  <a:srgbClr val="CC0000"/>
                </a:solidFill>
              </a:rPr>
              <a:t>die sie mitunter nicht erwidern</a:t>
            </a:r>
          </a:p>
          <a:p>
            <a:pPr eaLnBrk="1" hangingPunct="1">
              <a:buFontTx/>
              <a:buAutoNum type="arabicPeriod"/>
            </a:pPr>
            <a:r>
              <a:rPr lang="de-DE" sz="2800"/>
              <a:t>brauchen männliche Vorbilder – </a:t>
            </a:r>
            <a:r>
              <a:rPr lang="de-DE" sz="2800">
                <a:solidFill>
                  <a:srgbClr val="CC0000"/>
                </a:solidFill>
              </a:rPr>
              <a:t>ja, und wo sind die?</a:t>
            </a:r>
          </a:p>
          <a:p>
            <a:pPr eaLnBrk="1" hangingPunct="1">
              <a:buFontTx/>
              <a:buAutoNum type="arabicPeriod"/>
            </a:pPr>
            <a:r>
              <a:rPr lang="de-DE" sz="2800"/>
              <a:t>brauchen „richtige“ Aufgaben – </a:t>
            </a:r>
            <a:r>
              <a:rPr lang="de-DE" sz="2800">
                <a:solidFill>
                  <a:srgbClr val="CC0000"/>
                </a:solidFill>
              </a:rPr>
              <a:t>Müll ´runtertragen gehört eher nicht dazu</a:t>
            </a:r>
          </a:p>
          <a:p>
            <a:pPr eaLnBrk="1" hangingPunct="1"/>
            <a:endParaRPr lang="de-DE" sz="280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09600" y="609600"/>
            <a:ext cx="7848600" cy="533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de-DE" sz="2800" b="1"/>
              <a:t>				JUNGEN...</a:t>
            </a:r>
          </a:p>
          <a:p>
            <a:pPr eaLnBrk="1" hangingPunct="1"/>
            <a:endParaRPr lang="de-DE" sz="800" b="1"/>
          </a:p>
          <a:p>
            <a:pPr eaLnBrk="1" hangingPunct="1"/>
            <a:r>
              <a:rPr lang="de-DE" sz="2800"/>
              <a:t>7. 	brauchen Selbstbestätigung – </a:t>
            </a:r>
            <a:r>
              <a:rPr lang="de-DE" sz="2800">
                <a:solidFill>
                  <a:srgbClr val="CC0000"/>
                </a:solidFill>
              </a:rPr>
              <a:t>wegen ihrer </a:t>
            </a:r>
            <a:br>
              <a:rPr lang="de-DE" sz="2800">
                <a:solidFill>
                  <a:srgbClr val="CC0000"/>
                </a:solidFill>
              </a:rPr>
            </a:br>
            <a:r>
              <a:rPr lang="de-DE" sz="2800">
                <a:solidFill>
                  <a:srgbClr val="CC0000"/>
                </a:solidFill>
              </a:rPr>
              <a:t>schlechteren Konstitution von Natur aus</a:t>
            </a:r>
          </a:p>
          <a:p>
            <a:pPr eaLnBrk="1" hangingPunct="1"/>
            <a:r>
              <a:rPr lang="de-DE" sz="2800"/>
              <a:t>8. 	lesen interessenbezogen – </a:t>
            </a:r>
            <a:r>
              <a:rPr lang="de-DE" sz="2800">
                <a:solidFill>
                  <a:srgbClr val="CC0000"/>
                </a:solidFill>
              </a:rPr>
              <a:t>nicht das, was sie </a:t>
            </a:r>
            <a:br>
              <a:rPr lang="de-DE" sz="2800">
                <a:solidFill>
                  <a:srgbClr val="CC0000"/>
                </a:solidFill>
              </a:rPr>
            </a:br>
            <a:r>
              <a:rPr lang="de-DE" sz="2800">
                <a:solidFill>
                  <a:srgbClr val="CC0000"/>
                </a:solidFill>
              </a:rPr>
              <a:t>vorgesetzt bekommen</a:t>
            </a:r>
          </a:p>
          <a:p>
            <a:pPr eaLnBrk="1" hangingPunct="1">
              <a:buFontTx/>
              <a:buAutoNum type="arabicPeriod" startAt="9"/>
            </a:pPr>
            <a:r>
              <a:rPr lang="de-DE" sz="2800"/>
              <a:t>brauchen einfachen und spannenden Lesestoff – </a:t>
            </a:r>
            <a:br>
              <a:rPr lang="de-DE" sz="2800"/>
            </a:br>
            <a:r>
              <a:rPr lang="de-DE" sz="2800">
                <a:solidFill>
                  <a:srgbClr val="CC0000"/>
                </a:solidFill>
              </a:rPr>
              <a:t>„Kopfkino“</a:t>
            </a:r>
          </a:p>
          <a:p>
            <a:pPr eaLnBrk="1" hangingPunct="1">
              <a:buFontTx/>
              <a:buAutoNum type="arabicPeriod" startAt="9"/>
            </a:pPr>
            <a:r>
              <a:rPr lang="de-DE" sz="2800"/>
              <a:t>benötigen große Schrift – </a:t>
            </a:r>
            <a:r>
              <a:rPr lang="de-DE" sz="2800">
                <a:solidFill>
                  <a:srgbClr val="CC0000"/>
                </a:solidFill>
              </a:rPr>
              <a:t>gerade in den </a:t>
            </a:r>
            <a:br>
              <a:rPr lang="de-DE" sz="2800">
                <a:solidFill>
                  <a:srgbClr val="CC0000"/>
                </a:solidFill>
              </a:rPr>
            </a:br>
            <a:r>
              <a:rPr lang="de-DE" sz="2800">
                <a:solidFill>
                  <a:srgbClr val="CC0000"/>
                </a:solidFill>
              </a:rPr>
              <a:t>unteren Klassen</a:t>
            </a:r>
          </a:p>
          <a:p>
            <a:pPr eaLnBrk="1" hangingPunct="1">
              <a:buFontTx/>
              <a:buAutoNum type="arabicPeriod" startAt="9"/>
            </a:pPr>
            <a:r>
              <a:rPr lang="de-DE" sz="2800"/>
              <a:t>brauchen Coaches – </a:t>
            </a:r>
            <a:r>
              <a:rPr lang="de-DE" sz="2800">
                <a:solidFill>
                  <a:srgbClr val="CC0000"/>
                </a:solidFill>
              </a:rPr>
              <a:t>und keine Instruktor(inn)en</a:t>
            </a:r>
          </a:p>
          <a:p>
            <a:pPr eaLnBrk="1" hangingPunct="1">
              <a:buFontTx/>
              <a:buAutoNum type="arabicPeriod" startAt="9"/>
            </a:pPr>
            <a:r>
              <a:rPr lang="de-DE" sz="2800"/>
              <a:t>verstehen die Sprache „Aktionesisch“</a:t>
            </a:r>
          </a:p>
          <a:p>
            <a:pPr eaLnBrk="1" hangingPunct="1"/>
            <a:endParaRPr lang="de-DE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09600" y="381000"/>
            <a:ext cx="7848600" cy="619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de-DE" sz="2800" b="1"/>
              <a:t>				Mädchen...</a:t>
            </a:r>
          </a:p>
          <a:p>
            <a:pPr eaLnBrk="1" hangingPunct="1"/>
            <a:endParaRPr lang="de-DE" sz="800" b="1"/>
          </a:p>
          <a:p>
            <a:pPr eaLnBrk="1" hangingPunct="1"/>
            <a:r>
              <a:rPr lang="de-DE" sz="2800"/>
              <a:t>1. 	erwarten </a:t>
            </a:r>
            <a:r>
              <a:rPr lang="de-DE" sz="2800">
                <a:solidFill>
                  <a:srgbClr val="CC0000"/>
                </a:solidFill>
              </a:rPr>
              <a:t>Lob und Bestätigung</a:t>
            </a:r>
            <a:r>
              <a:rPr lang="de-DE" sz="2800"/>
              <a:t>, es </a:t>
            </a:r>
            <a:r>
              <a:rPr lang="de-DE" sz="2800">
                <a:solidFill>
                  <a:srgbClr val="CC0000"/>
                </a:solidFill>
              </a:rPr>
              <a:t>„richtig“</a:t>
            </a:r>
            <a:r>
              <a:rPr lang="de-DE" sz="2800"/>
              <a:t> gemacht zu haben</a:t>
            </a:r>
            <a:endParaRPr lang="de-DE" sz="2800">
              <a:solidFill>
                <a:srgbClr val="CC0000"/>
              </a:solidFill>
            </a:endParaRPr>
          </a:p>
          <a:p>
            <a:pPr eaLnBrk="1" hangingPunct="1"/>
            <a:r>
              <a:rPr lang="de-DE" sz="2800"/>
              <a:t>2. 	brauchen </a:t>
            </a:r>
            <a:r>
              <a:rPr lang="de-DE" sz="2800">
                <a:solidFill>
                  <a:srgbClr val="CC0000"/>
                </a:solidFill>
              </a:rPr>
              <a:t>ausführliche Erklärungen</a:t>
            </a:r>
            <a:r>
              <a:rPr lang="de-DE" sz="2800"/>
              <a:t> – sogar bei kreativen Aufgaben</a:t>
            </a:r>
            <a:endParaRPr lang="de-DE" sz="2800">
              <a:solidFill>
                <a:srgbClr val="CC0000"/>
              </a:solidFill>
            </a:endParaRPr>
          </a:p>
          <a:p>
            <a:pPr eaLnBrk="1" hangingPunct="1"/>
            <a:r>
              <a:rPr lang="de-DE" sz="2800"/>
              <a:t>3.  brauchen </a:t>
            </a:r>
            <a:r>
              <a:rPr lang="de-DE" sz="2800">
                <a:solidFill>
                  <a:srgbClr val="CC0000"/>
                </a:solidFill>
              </a:rPr>
              <a:t>viel mehr Anleitung</a:t>
            </a:r>
            <a:r>
              <a:rPr lang="de-DE" sz="2800"/>
              <a:t> bei den gestellten Aufgaben</a:t>
            </a:r>
            <a:endParaRPr lang="de-DE" sz="2800">
              <a:solidFill>
                <a:srgbClr val="CC0000"/>
              </a:solidFill>
            </a:endParaRPr>
          </a:p>
          <a:p>
            <a:pPr eaLnBrk="1" hangingPunct="1"/>
            <a:r>
              <a:rPr lang="de-DE" sz="2800"/>
              <a:t>4.  benötigen </a:t>
            </a:r>
            <a:r>
              <a:rPr lang="de-DE" sz="2800">
                <a:solidFill>
                  <a:srgbClr val="CC0000"/>
                </a:solidFill>
              </a:rPr>
              <a:t>Beispiele</a:t>
            </a:r>
            <a:r>
              <a:rPr lang="de-DE" sz="2800"/>
              <a:t>, die </a:t>
            </a:r>
            <a:r>
              <a:rPr lang="de-DE" sz="2800">
                <a:solidFill>
                  <a:srgbClr val="CC0000"/>
                </a:solidFill>
              </a:rPr>
              <a:t>aus dem Leben</a:t>
            </a:r>
            <a:r>
              <a:rPr lang="de-DE" sz="2800"/>
              <a:t> gegriffen sind</a:t>
            </a:r>
            <a:endParaRPr lang="de-DE" sz="2800">
              <a:solidFill>
                <a:srgbClr val="CC0000"/>
              </a:solidFill>
            </a:endParaRPr>
          </a:p>
          <a:p>
            <a:pPr eaLnBrk="1" hangingPunct="1"/>
            <a:r>
              <a:rPr lang="de-DE" sz="2800"/>
              <a:t>5.  lernen stark über </a:t>
            </a:r>
            <a:r>
              <a:rPr lang="de-DE" sz="2800">
                <a:solidFill>
                  <a:srgbClr val="CC0000"/>
                </a:solidFill>
              </a:rPr>
              <a:t>Merksätze und Regeln</a:t>
            </a:r>
          </a:p>
          <a:p>
            <a:pPr eaLnBrk="1" hangingPunct="1"/>
            <a:r>
              <a:rPr lang="de-DE" sz="2800"/>
              <a:t>6.</a:t>
            </a:r>
            <a:r>
              <a:rPr lang="de-DE" sz="2800">
                <a:solidFill>
                  <a:srgbClr val="CC0000"/>
                </a:solidFill>
              </a:rPr>
              <a:t>  erklären</a:t>
            </a:r>
            <a:r>
              <a:rPr lang="de-DE" sz="2800"/>
              <a:t> gern </a:t>
            </a:r>
            <a:r>
              <a:rPr lang="de-DE" sz="2800">
                <a:solidFill>
                  <a:srgbClr val="CC0000"/>
                </a:solidFill>
              </a:rPr>
              <a:t>gegenseitig</a:t>
            </a:r>
            <a:r>
              <a:rPr lang="de-DE" sz="2800"/>
              <a:t> den Lernstoff</a:t>
            </a:r>
          </a:p>
          <a:p>
            <a:pPr eaLnBrk="1" hangingPunct="1"/>
            <a:r>
              <a:rPr lang="de-DE" sz="2800"/>
              <a:t>7.  versuchen weit mehr, </a:t>
            </a:r>
            <a:r>
              <a:rPr lang="de-DE" sz="2800">
                <a:solidFill>
                  <a:srgbClr val="CC0000"/>
                </a:solidFill>
              </a:rPr>
              <a:t>selbstgesteckte Ziele</a:t>
            </a:r>
            <a:r>
              <a:rPr lang="de-DE" sz="2800"/>
              <a:t> durch </a:t>
            </a:r>
            <a:r>
              <a:rPr lang="de-DE" sz="2800">
                <a:solidFill>
                  <a:srgbClr val="CC0000"/>
                </a:solidFill>
              </a:rPr>
              <a:t>Fleiß</a:t>
            </a:r>
            <a:r>
              <a:rPr lang="de-DE" sz="2800"/>
              <a:t> zu erreichen</a:t>
            </a:r>
          </a:p>
          <a:p>
            <a:pPr eaLnBrk="1" hangingPunct="1"/>
            <a:endParaRPr lang="de-DE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600200" y="1143000"/>
            <a:ext cx="5421313" cy="459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de-DE" sz="3200"/>
              <a:t>Das schwache Geschlecht hat...</a:t>
            </a:r>
            <a:endParaRPr lang="de-DE" sz="1600"/>
          </a:p>
          <a:p>
            <a:pPr>
              <a:buFontTx/>
              <a:buAutoNum type="arabicParenBoth"/>
            </a:pPr>
            <a:endParaRPr lang="de-DE"/>
          </a:p>
          <a:p>
            <a:pPr>
              <a:buClr>
                <a:schemeClr val="tx1"/>
              </a:buClr>
              <a:buFont typeface="Times New Roman" charset="0"/>
              <a:buAutoNum type="arabicParenBoth"/>
            </a:pPr>
            <a:r>
              <a:rPr lang="de-DE"/>
              <a:t>mehr Probleme schon während der</a:t>
            </a:r>
            <a:br>
              <a:rPr lang="de-DE"/>
            </a:br>
            <a:r>
              <a:rPr lang="de-DE"/>
              <a:t>Schwangerschaft</a:t>
            </a:r>
          </a:p>
          <a:p>
            <a:pPr>
              <a:buClr>
                <a:schemeClr val="tx1"/>
              </a:buClr>
              <a:buFont typeface="Times New Roman" charset="0"/>
              <a:buAutoNum type="arabicParenBoth"/>
            </a:pPr>
            <a:r>
              <a:rPr lang="de-DE"/>
              <a:t>eine deutlich kürzere Lebenszeit der </a:t>
            </a:r>
            <a:br>
              <a:rPr lang="de-DE"/>
            </a:br>
            <a:r>
              <a:rPr lang="de-DE"/>
              <a:t>„Basismodule“</a:t>
            </a:r>
          </a:p>
          <a:p>
            <a:pPr>
              <a:buClr>
                <a:schemeClr val="tx1"/>
              </a:buClr>
              <a:buFont typeface="Times New Roman" charset="0"/>
              <a:buAutoNum type="arabicParenBoth"/>
            </a:pPr>
            <a:r>
              <a:rPr lang="de-DE"/>
              <a:t>nach der Geburt mehr Ernährungs- und</a:t>
            </a:r>
            <a:br>
              <a:rPr lang="de-DE"/>
            </a:br>
            <a:r>
              <a:rPr lang="de-DE"/>
              <a:t>Gesundheitsprobleme</a:t>
            </a:r>
          </a:p>
          <a:p>
            <a:pPr>
              <a:buClr>
                <a:schemeClr val="tx1"/>
              </a:buClr>
              <a:buFont typeface="Times New Roman" charset="0"/>
              <a:buAutoNum type="arabicParenBoth"/>
            </a:pPr>
            <a:r>
              <a:rPr lang="de-DE"/>
              <a:t>höhere Säuglingssterblichkeit</a:t>
            </a:r>
          </a:p>
          <a:p>
            <a:pPr>
              <a:buClr>
                <a:schemeClr val="tx1"/>
              </a:buClr>
              <a:buFont typeface="Times New Roman" charset="0"/>
              <a:buAutoNum type="arabicParenBoth"/>
            </a:pPr>
            <a:r>
              <a:rPr lang="de-DE"/>
              <a:t>ein optimistischeres Gemüt</a:t>
            </a:r>
          </a:p>
          <a:p>
            <a:pPr>
              <a:buClr>
                <a:schemeClr val="tx1"/>
              </a:buClr>
              <a:buFont typeface="Times New Roman" charset="0"/>
              <a:buAutoNum type="arabicParenBoth"/>
            </a:pPr>
            <a:r>
              <a:rPr lang="de-DE"/>
              <a:t>kürzeres Leben</a:t>
            </a:r>
          </a:p>
          <a:p>
            <a:pPr>
              <a:buClr>
                <a:schemeClr val="tx1"/>
              </a:buClr>
              <a:buFont typeface="Times New Roman" charset="0"/>
              <a:buAutoNum type="arabicParenBoth"/>
            </a:pP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026"/>
          <p:cNvSpPr txBox="1">
            <a:spLocks noChangeArrowheads="1"/>
          </p:cNvSpPr>
          <p:nvPr/>
        </p:nvSpPr>
        <p:spPr bwMode="auto">
          <a:xfrm>
            <a:off x="1284074" y="980728"/>
            <a:ext cx="6552728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de-DE" sz="3200" b="1" dirty="0" smtClean="0"/>
              <a:t>3 Hauptaufgaben unseres Gehirns:</a:t>
            </a:r>
            <a:endParaRPr lang="de-DE" sz="1600" b="1" dirty="0"/>
          </a:p>
          <a:p>
            <a:pPr>
              <a:buFontTx/>
              <a:buAutoNum type="arabicParenBoth"/>
            </a:pPr>
            <a:endParaRPr lang="de-DE" sz="1200" dirty="0"/>
          </a:p>
          <a:p>
            <a:pPr>
              <a:buClr>
                <a:schemeClr val="tx1"/>
              </a:buClr>
              <a:buFont typeface="Times New Roman" charset="0"/>
              <a:buAutoNum type="arabicParenBoth"/>
            </a:pPr>
            <a:r>
              <a:rPr lang="de-DE" sz="2800" dirty="0" smtClean="0"/>
              <a:t>Muster bilden / Automatisieren</a:t>
            </a:r>
            <a:endParaRPr lang="de-DE" sz="1200" dirty="0"/>
          </a:p>
          <a:p>
            <a:pPr>
              <a:buClr>
                <a:schemeClr val="tx1"/>
              </a:buClr>
              <a:buFont typeface="Times New Roman" charset="0"/>
              <a:buAutoNum type="arabicParenBoth"/>
            </a:pPr>
            <a:r>
              <a:rPr lang="de-DE" sz="2800" dirty="0" smtClean="0"/>
              <a:t>Erwartungen bilden und mit Erfahrungen abgleichen</a:t>
            </a:r>
            <a:endParaRPr lang="de-DE" sz="1200" dirty="0"/>
          </a:p>
          <a:p>
            <a:pPr>
              <a:buClr>
                <a:schemeClr val="tx1"/>
              </a:buClr>
              <a:buFont typeface="Times New Roman" charset="0"/>
              <a:buAutoNum type="arabicParenBoth"/>
            </a:pPr>
            <a:r>
              <a:rPr lang="de-DE" sz="2800" dirty="0" smtClean="0"/>
              <a:t>Probleme lösen, die bei (2) auftreten</a:t>
            </a:r>
            <a:endParaRPr lang="de-DE" sz="2800" dirty="0"/>
          </a:p>
        </p:txBody>
      </p:sp>
      <p:sp>
        <p:nvSpPr>
          <p:cNvPr id="3" name="Text Box 1026"/>
          <p:cNvSpPr txBox="1">
            <a:spLocks noChangeArrowheads="1"/>
          </p:cNvSpPr>
          <p:nvPr/>
        </p:nvSpPr>
        <p:spPr bwMode="auto">
          <a:xfrm>
            <a:off x="1270889" y="3573016"/>
            <a:ext cx="6552728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de-DE" sz="3200" b="1" dirty="0" smtClean="0"/>
              <a:t>2 grundlegende Erfahrungen</a:t>
            </a:r>
          </a:p>
          <a:p>
            <a:endParaRPr lang="de-DE" sz="1200" dirty="0" smtClean="0"/>
          </a:p>
          <a:p>
            <a:pPr>
              <a:buClr>
                <a:schemeClr val="tx1"/>
              </a:buClr>
              <a:buFont typeface="Times New Roman" charset="0"/>
              <a:buAutoNum type="arabicParenBoth"/>
            </a:pPr>
            <a:r>
              <a:rPr lang="de-DE" sz="2800" dirty="0" smtClean="0"/>
              <a:t>Sicherheit, Geborgenheit, Zugehörigkeit (</a:t>
            </a:r>
            <a:r>
              <a:rPr lang="de-DE" sz="2800" dirty="0" err="1" smtClean="0"/>
              <a:t>Oxytocin</a:t>
            </a:r>
            <a:r>
              <a:rPr lang="de-DE" sz="2800" dirty="0" smtClean="0"/>
              <a:t>)</a:t>
            </a:r>
          </a:p>
          <a:p>
            <a:pPr>
              <a:buClr>
                <a:schemeClr val="tx1"/>
              </a:buClr>
              <a:buFont typeface="Times New Roman" charset="0"/>
              <a:buAutoNum type="arabicParenBoth"/>
            </a:pPr>
            <a:r>
              <a:rPr lang="de-DE" sz="2800" dirty="0" smtClean="0"/>
              <a:t>Wachstum (Dopamin und Serotonin)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234679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48880"/>
            <a:ext cx="9144000" cy="3286125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2267743" y="260648"/>
            <a:ext cx="676875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Kurz </a:t>
            </a:r>
            <a:r>
              <a:rPr lang="de-DE" dirty="0" err="1" smtClean="0"/>
              <a:t>gegoogelt</a:t>
            </a:r>
            <a:r>
              <a:rPr lang="de-DE" dirty="0" smtClean="0"/>
              <a:t>: </a:t>
            </a:r>
          </a:p>
          <a:p>
            <a:pPr marL="285750" indent="-285750">
              <a:buFont typeface="Arial" charset="0"/>
              <a:buChar char="•"/>
            </a:pPr>
            <a:r>
              <a:rPr lang="de-DE" sz="1800" dirty="0" smtClean="0"/>
              <a:t>bei Amazon gibt es ca. 430.000 Einträge zum Thema „Erziehung“</a:t>
            </a:r>
          </a:p>
          <a:p>
            <a:pPr marL="285750" indent="-285750">
              <a:buFont typeface="Arial" charset="0"/>
              <a:buChar char="•"/>
            </a:pPr>
            <a:r>
              <a:rPr lang="de-DE" sz="1800" dirty="0" smtClean="0"/>
              <a:t>bei Google findet man ca. 21.000.000 Einträge</a:t>
            </a:r>
            <a:endParaRPr lang="de-DE" sz="1800" dirty="0"/>
          </a:p>
          <a:p>
            <a:pPr marL="285750" indent="-285750">
              <a:buFont typeface="Arial" charset="0"/>
              <a:buChar char="•"/>
            </a:pPr>
            <a:r>
              <a:rPr lang="de-DE" sz="1800" dirty="0" smtClean="0"/>
              <a:t>bei Eingabe von „Erziehung App“ erhalten Sie bei Google </a:t>
            </a:r>
            <a:br>
              <a:rPr lang="de-DE" sz="1800" dirty="0" smtClean="0"/>
            </a:br>
            <a:r>
              <a:rPr lang="de-DE" sz="1800" dirty="0" smtClean="0"/>
              <a:t>ca. 618.000 Einträge</a:t>
            </a:r>
          </a:p>
          <a:p>
            <a:pPr marL="285750" indent="-285750">
              <a:buFont typeface="Arial" charset="0"/>
              <a:buChar char="•"/>
            </a:pPr>
            <a:r>
              <a:rPr lang="de-DE" sz="1800" dirty="0" smtClean="0"/>
              <a:t>„Wo man sich raten lässt, da wohnt Weisheit.“ (AT Sprüche Kap.13)</a:t>
            </a:r>
          </a:p>
        </p:txBody>
      </p:sp>
    </p:spTree>
    <p:extLst>
      <p:ext uri="{BB962C8B-B14F-4D97-AF65-F5344CB8AC3E}">
        <p14:creationId xmlns:p14="http://schemas.microsoft.com/office/powerpoint/2010/main" val="4209347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32656"/>
            <a:ext cx="5760640" cy="4320480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374031" y="4869160"/>
            <a:ext cx="83744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252538" algn="l"/>
              </a:tabLst>
            </a:pPr>
            <a:r>
              <a:rPr lang="de-DE" sz="2000" dirty="0" smtClean="0"/>
              <a:t>* Kaufen Sie sich mindestens 10 Erziehungsratgeber</a:t>
            </a:r>
          </a:p>
          <a:p>
            <a:pPr>
              <a:tabLst>
                <a:tab pos="1252538" algn="l"/>
              </a:tabLst>
            </a:pPr>
            <a:r>
              <a:rPr lang="de-DE" sz="2000" dirty="0" smtClean="0"/>
              <a:t>* Schätzen Sie grob die Lesezeit und legen Sie die Bücher ungelesen zur Seite</a:t>
            </a:r>
          </a:p>
          <a:p>
            <a:pPr>
              <a:tabLst>
                <a:tab pos="1252538" algn="l"/>
              </a:tabLst>
            </a:pPr>
            <a:r>
              <a:rPr lang="de-DE" sz="2000" dirty="0" smtClean="0"/>
              <a:t>* Nutzen Sie die gesparte Zeit für gemeinsames Spielen mit Ihren Kindern</a:t>
            </a:r>
            <a:endParaRPr lang="de-DE" sz="2000" dirty="0"/>
          </a:p>
        </p:txBody>
      </p:sp>
      <p:sp>
        <p:nvSpPr>
          <p:cNvPr id="5" name="Textfeld 4"/>
          <p:cNvSpPr txBox="1"/>
          <p:nvPr/>
        </p:nvSpPr>
        <p:spPr>
          <a:xfrm>
            <a:off x="394111" y="4222511"/>
            <a:ext cx="16918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Eltern-Tipp: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97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251520" y="1268760"/>
            <a:ext cx="876778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„Objektiv bemerken wir an den … Kindern Mangel an Ausdauer,</a:t>
            </a:r>
            <a:br>
              <a:rPr lang="de-DE" dirty="0" smtClean="0"/>
            </a:br>
            <a:r>
              <a:rPr lang="de-DE" dirty="0" smtClean="0"/>
              <a:t>auffallende Zerstreutheit. Sie sind nicht imstande, bei einer Arbeit </a:t>
            </a:r>
            <a:br>
              <a:rPr lang="de-DE" dirty="0" smtClean="0"/>
            </a:br>
            <a:r>
              <a:rPr lang="de-DE" dirty="0" smtClean="0"/>
              <a:t>auszuharren, schweifen bald ab, wenden sich immer neuen Aufgaben </a:t>
            </a:r>
            <a:br>
              <a:rPr lang="de-DE" dirty="0" smtClean="0"/>
            </a:br>
            <a:r>
              <a:rPr lang="de-DE" dirty="0" smtClean="0"/>
              <a:t>zu, die stets unvollendet und unvollkommen bleiben, so dass ihr </a:t>
            </a:r>
            <a:br>
              <a:rPr lang="de-DE" dirty="0" smtClean="0"/>
            </a:br>
            <a:r>
              <a:rPr lang="de-DE" dirty="0" smtClean="0"/>
              <a:t>Leben schließlich aus lauter  Anfängen besteht, die keine </a:t>
            </a:r>
            <a:br>
              <a:rPr lang="de-DE" dirty="0" smtClean="0"/>
            </a:br>
            <a:r>
              <a:rPr lang="de-DE" dirty="0" smtClean="0"/>
              <a:t>Fortsetzung finden.</a:t>
            </a:r>
            <a:br>
              <a:rPr lang="de-DE" dirty="0" smtClean="0"/>
            </a:br>
            <a:r>
              <a:rPr lang="de-DE" dirty="0" smtClean="0"/>
              <a:t>Es ist klar, dass solche Existenzen den Anforderungen der Schule, </a:t>
            </a:r>
            <a:br>
              <a:rPr lang="de-DE" dirty="0" smtClean="0"/>
            </a:br>
            <a:r>
              <a:rPr lang="de-DE" dirty="0" smtClean="0"/>
              <a:t>geschweige denen des praktischen Lebens nicht standhalten können</a:t>
            </a:r>
            <a:br>
              <a:rPr lang="de-DE" dirty="0" smtClean="0"/>
            </a:br>
            <a:r>
              <a:rPr lang="de-DE" dirty="0" smtClean="0"/>
              <a:t>und früher oder später Schiffbruch erleiden müssen.“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5148064" y="4797152"/>
            <a:ext cx="34513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smtClean="0"/>
              <a:t>Theodor Heller, Wiener Psychiater </a:t>
            </a:r>
            <a:br>
              <a:rPr lang="de-DE" sz="1800" dirty="0" smtClean="0"/>
            </a:br>
            <a:r>
              <a:rPr lang="de-DE" sz="1800" dirty="0" smtClean="0"/>
              <a:t>Vortrag über </a:t>
            </a:r>
            <a:r>
              <a:rPr lang="de-DE" sz="1800" dirty="0" err="1" smtClean="0"/>
              <a:t>psychasthenische</a:t>
            </a: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dirty="0" smtClean="0"/>
              <a:t>Kinder auf dem Berliner Kongress</a:t>
            </a:r>
            <a:br>
              <a:rPr lang="de-DE" sz="1800" dirty="0" smtClean="0"/>
            </a:br>
            <a:r>
              <a:rPr lang="de-DE" sz="1800" dirty="0" smtClean="0"/>
              <a:t>für Kindheitsforschung 1906</a:t>
            </a:r>
            <a:endParaRPr lang="de-DE" sz="1800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05873">
            <a:off x="1739458" y="1416587"/>
            <a:ext cx="5269256" cy="295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96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9812" y="493380"/>
            <a:ext cx="3384376" cy="5518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37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804" y="461727"/>
            <a:ext cx="3528392" cy="559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82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9475" y="455442"/>
            <a:ext cx="3625050" cy="5565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84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026"/>
          <p:cNvSpPr txBox="1">
            <a:spLocks noChangeArrowheads="1"/>
          </p:cNvSpPr>
          <p:nvPr/>
        </p:nvSpPr>
        <p:spPr bwMode="auto">
          <a:xfrm>
            <a:off x="1447800" y="1295400"/>
            <a:ext cx="5911850" cy="313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de-DE" sz="3200"/>
              <a:t>Kinder brauchen...     </a:t>
            </a:r>
            <a:r>
              <a:rPr lang="de-DE" sz="1600"/>
              <a:t>(nach Prof. Gerald Hüther)</a:t>
            </a:r>
          </a:p>
          <a:p>
            <a:pPr>
              <a:buFontTx/>
              <a:buAutoNum type="arabicParenBoth"/>
            </a:pPr>
            <a:endParaRPr lang="de-DE"/>
          </a:p>
          <a:p>
            <a:pPr>
              <a:buClr>
                <a:schemeClr val="tx1"/>
              </a:buClr>
              <a:buFont typeface="Times New Roman" charset="0"/>
              <a:buAutoNum type="arabicParenBoth"/>
            </a:pPr>
            <a:r>
              <a:rPr lang="de-DE"/>
              <a:t>Aufgaben, an denen sie wachsen </a:t>
            </a:r>
            <a:br>
              <a:rPr lang="de-DE"/>
            </a:br>
            <a:r>
              <a:rPr lang="de-DE"/>
              <a:t>können</a:t>
            </a:r>
          </a:p>
          <a:p>
            <a:pPr>
              <a:buClr>
                <a:schemeClr val="tx1"/>
              </a:buClr>
              <a:buFont typeface="Times New Roman" charset="0"/>
              <a:buAutoNum type="arabicParenBoth"/>
            </a:pPr>
            <a:r>
              <a:rPr lang="de-DE"/>
              <a:t>Vorbilder, an denen sie sich </a:t>
            </a:r>
            <a:br>
              <a:rPr lang="de-DE"/>
            </a:br>
            <a:r>
              <a:rPr lang="de-DE"/>
              <a:t>orientieren können</a:t>
            </a:r>
          </a:p>
          <a:p>
            <a:pPr>
              <a:buClr>
                <a:schemeClr val="tx1"/>
              </a:buClr>
              <a:buFont typeface="Times New Roman" charset="0"/>
              <a:buAutoNum type="arabicParenBoth"/>
            </a:pPr>
            <a:r>
              <a:rPr lang="de-DE"/>
              <a:t>Gemeinschaften, in denen sie sich </a:t>
            </a:r>
            <a:br>
              <a:rPr lang="de-DE"/>
            </a:br>
            <a:r>
              <a:rPr lang="de-DE"/>
              <a:t>aufgehoben fühlen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 autoUpdateAnimBg="0"/>
    </p:bldLst>
  </p:timing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285</Words>
  <Application>Microsoft Office PowerPoint</Application>
  <PresentationFormat>Bildschirmpräsentation (4:3)</PresentationFormat>
  <Paragraphs>87</Paragraphs>
  <Slides>19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0" baseType="lpstr">
      <vt:lpstr>Standarddesign</vt:lpstr>
      <vt:lpstr> Das Kindheits-Dilemma …   wie Eltern, Gesellschaft und Wissenschaft  das „Aufwachsen“ verhindern  und was wir dagegen tun können  Dr. Dieter Böhm, Brain-Consult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Brain-Consult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</dc:title>
  <dc:creator>Dr. Böhm</dc:creator>
  <cp:lastModifiedBy>Dieter Boehm</cp:lastModifiedBy>
  <cp:revision>58</cp:revision>
  <dcterms:created xsi:type="dcterms:W3CDTF">2008-09-18T06:22:08Z</dcterms:created>
  <dcterms:modified xsi:type="dcterms:W3CDTF">2015-11-09T07:39:15Z</dcterms:modified>
</cp:coreProperties>
</file>