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70" r:id="rId6"/>
    <p:sldId id="269" r:id="rId7"/>
    <p:sldId id="260" r:id="rId8"/>
    <p:sldId id="263" r:id="rId9"/>
    <p:sldId id="261" r:id="rId10"/>
    <p:sldId id="262" r:id="rId11"/>
    <p:sldId id="271" r:id="rId12"/>
    <p:sldId id="274" r:id="rId13"/>
    <p:sldId id="272" r:id="rId14"/>
    <p:sldId id="273" r:id="rId15"/>
    <p:sldId id="266" r:id="rId16"/>
    <p:sldId id="26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860" y="577969"/>
            <a:ext cx="7766936" cy="1164409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„Soziale Arbeit in Kitas“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8070" y="2789596"/>
            <a:ext cx="9186040" cy="176138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de-DE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Ungleichheiten früh abbauen – allen Kindern die gleiche Chance bieten</a:t>
            </a:r>
            <a:endParaRPr lang="de-DE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0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96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334705" cy="471823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Stärkung der Fachlichkeit der Einrichtung im    Umgang mit Heterogenität und Interkulturalität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Stärkung der Einrichtung in der Zusammenarbeit mit den Eltern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Stärkung der inklusiven Bildung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Stärkung der Resilienz der Kinder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66495" y="32444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Ziele </a:t>
            </a:r>
            <a:endParaRPr lang="de-DE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1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92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334705" cy="4718232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Methoden: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Sozialpädagogische Einzelfallhilfe</a:t>
            </a:r>
          </a:p>
          <a:p>
            <a:pPr algn="l">
              <a:lnSpc>
                <a:spcPct val="150000"/>
              </a:lnSpc>
              <a:buClr>
                <a:schemeClr val="accent2"/>
              </a:buClr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de-DE" sz="24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präventiv und intervenierend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Sozialpädagogische Gruppenarbeit</a:t>
            </a:r>
          </a:p>
          <a:p>
            <a:pPr algn="l">
              <a:lnSpc>
                <a:spcPct val="150000"/>
              </a:lnSpc>
              <a:buClr>
                <a:schemeClr val="accent2"/>
              </a:buClr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de-DE" sz="24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Auf- und Ausbau sozialer Kompetenzen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Gemeinwesenarbeit</a:t>
            </a:r>
          </a:p>
          <a:p>
            <a:pPr algn="l">
              <a:lnSpc>
                <a:spcPct val="150000"/>
              </a:lnSpc>
              <a:buClr>
                <a:schemeClr val="accent2"/>
              </a:buClr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de-DE" sz="24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(stadtteilbezogene) Vernetzungsarbeit (für Familien / </a:t>
            </a:r>
          </a:p>
          <a:p>
            <a:pPr algn="l">
              <a:lnSpc>
                <a:spcPct val="150000"/>
              </a:lnSpc>
              <a:buClr>
                <a:schemeClr val="accent2"/>
              </a:buClr>
            </a:pPr>
            <a:r>
              <a:rPr lang="de-DE" sz="2400" b="1" i="1" dirty="0">
                <a:solidFill>
                  <a:schemeClr val="tx1"/>
                </a:solidFill>
                <a:sym typeface="Wingdings" panose="05000000000000000000" pitchFamily="2" charset="2"/>
              </a:rPr>
              <a:t>	 </a:t>
            </a:r>
            <a:r>
              <a:rPr lang="de-DE" sz="24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 </a:t>
            </a:r>
            <a:r>
              <a:rPr lang="de-DE" sz="2400" b="1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Empowerment</a:t>
            </a:r>
            <a:r>
              <a:rPr lang="de-DE" sz="24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24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2400" b="1" u="sng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66495" y="32444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 gesehen…. </a:t>
            </a:r>
            <a:endParaRPr lang="de-DE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1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334705" cy="4718232"/>
          </a:xfrm>
        </p:spPr>
        <p:txBody>
          <a:bodyPr>
            <a:normAutofit fontScale="92500"/>
          </a:bodyPr>
          <a:lstStyle/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u="sng" dirty="0">
                <a:solidFill>
                  <a:schemeClr val="tx1"/>
                </a:solidFill>
                <a:sym typeface="Wingdings" panose="05000000000000000000" pitchFamily="2" charset="2"/>
              </a:rPr>
              <a:t>Mit Familien und Kindern</a:t>
            </a:r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Vermittlung von Unterstützungs- und Hilfsangeboten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Unterstützung bei Antragsstellungen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Durchführung themenspezifischer Projekte und Angebote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Beratung, Begleitung und Unterstützung (in Krisensituationen)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…….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24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2400" b="1" u="sng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66495" y="32444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 gesehen…. </a:t>
            </a:r>
            <a:endParaRPr lang="de-DE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1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99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334705" cy="4718232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Mit dem Team der Kita</a:t>
            </a: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Beratung, Unterstützung und Begleitung des Teams bei besonderen Herausforderungen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Einbringen von (weiteren) sozialpädagogischen Grundsätzen, Zielen, Methoden und Kompetenzen in die Kitas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b</a:t>
            </a: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eratende Unterstützung bei der Konzept(weiter)-entwicklung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……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66495" y="32444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 gesehen…. </a:t>
            </a:r>
            <a:endParaRPr lang="de-DE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1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56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334705" cy="471823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Netzwerkarbeit</a:t>
            </a: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…zum weiterführenden (Regel-)Hilfesystem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…Grundschul-Sozialarbeit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…Öffentlichkeitsarbeit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…Netzwerk für Familien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à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….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66495" y="32444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 gesehen…. </a:t>
            </a:r>
            <a:endParaRPr lang="de-DE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1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80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334705" cy="471823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</a:rPr>
              <a:t>Verstetigung der vom Land und Kommune geförderten Stellen über 2022 / 2024 hinaus</a:t>
            </a:r>
          </a:p>
          <a:p>
            <a:pPr marL="457200" indent="-457200" algn="l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</a:rPr>
              <a:t>Kita-Sozialarbeit hat sich inhaltlich etabliert – keine Legitimierung mehr notwendig</a:t>
            </a:r>
          </a:p>
          <a:p>
            <a:pPr marL="457200" indent="-457200" algn="l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</a:rPr>
              <a:t>Lokales und Bundesweites Netzwerk aufstellen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66495" y="32444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endParaRPr lang="de-DE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0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87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4" y="964043"/>
            <a:ext cx="8247160" cy="219870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ClrTx/>
            </a:pPr>
            <a:r>
              <a:rPr lang="de-DE" sz="12800" dirty="0">
                <a:solidFill>
                  <a:srgbClr val="FF0000"/>
                </a:solidFill>
              </a:rPr>
              <a:t>Wer hohe Türme bauen will, </a:t>
            </a:r>
            <a:endParaRPr lang="de-DE" sz="12800" dirty="0" smtClean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  <a:buClrTx/>
            </a:pPr>
            <a:r>
              <a:rPr lang="de-DE" sz="12800" dirty="0" smtClean="0">
                <a:solidFill>
                  <a:srgbClr val="FF0000"/>
                </a:solidFill>
              </a:rPr>
              <a:t>muss </a:t>
            </a:r>
            <a:r>
              <a:rPr lang="de-DE" sz="12800" dirty="0">
                <a:solidFill>
                  <a:srgbClr val="FF0000"/>
                </a:solidFill>
              </a:rPr>
              <a:t>lange beim Fundament verweilen. </a:t>
            </a:r>
            <a:endParaRPr lang="de-DE" sz="12800" dirty="0" smtClean="0"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  <a:buClrTx/>
            </a:pPr>
            <a:r>
              <a:rPr lang="de-DE" sz="6600" b="1" dirty="0" smtClean="0">
                <a:solidFill>
                  <a:schemeClr val="tx1"/>
                </a:solidFill>
              </a:rPr>
              <a:t>                                   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746234" y="2905262"/>
            <a:ext cx="8247160" cy="16882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Tx/>
            </a:pPr>
            <a:endParaRPr lang="de-DE" sz="3600" dirty="0" smtClean="0">
              <a:solidFill>
                <a:schemeClr val="accent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1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Kind, Turm, Bausteine, Klötzchen, Holzklöt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20" y="2451173"/>
            <a:ext cx="4458233" cy="297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7353" y="1617811"/>
            <a:ext cx="8247160" cy="260050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ClrTx/>
            </a:pPr>
            <a:r>
              <a:rPr lang="de-DE" sz="4000" b="1" dirty="0" smtClean="0">
                <a:solidFill>
                  <a:schemeClr val="tx1"/>
                </a:solidFill>
              </a:rPr>
              <a:t>Angebote der Kita-Sozialarbeiter*innen (exemplarisch) </a:t>
            </a:r>
          </a:p>
          <a:p>
            <a:pPr algn="ctr">
              <a:lnSpc>
                <a:spcPct val="170000"/>
              </a:lnSpc>
              <a:buClrTx/>
            </a:pPr>
            <a:r>
              <a:rPr lang="de-DE" sz="4000" b="1" dirty="0" smtClean="0">
                <a:solidFill>
                  <a:schemeClr val="tx1"/>
                </a:solidFill>
              </a:rPr>
              <a:t>                                   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746234" y="2905262"/>
            <a:ext cx="8247160" cy="16882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Tx/>
            </a:pPr>
            <a:endParaRPr lang="de-DE" sz="3600" dirty="0" smtClean="0">
              <a:solidFill>
                <a:schemeClr val="accent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1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32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Kita „</a:t>
            </a:r>
            <a:r>
              <a:rPr lang="de-DE" dirty="0" err="1" smtClean="0"/>
              <a:t>Bummi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7" y="2384875"/>
            <a:ext cx="2809909" cy="3881437"/>
          </a:xfr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95" y="1351649"/>
            <a:ext cx="3305956" cy="4552354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28" y="839983"/>
            <a:ext cx="3339236" cy="47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I-Kita „Neustädter See“</a:t>
            </a:r>
            <a:endParaRPr lang="de-DE" dirty="0"/>
          </a:p>
        </p:txBody>
      </p:sp>
      <p:pic>
        <p:nvPicPr>
          <p:cNvPr id="6" name="Inhaltsplatzhalter 5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4" y="2600535"/>
            <a:ext cx="2723937" cy="3881437"/>
          </a:xfrm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58" y="1709283"/>
            <a:ext cx="3017782" cy="4267570"/>
          </a:xfrm>
          <a:prstGeom prst="rect">
            <a:avLst/>
          </a:prstGeom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47" y="1270000"/>
            <a:ext cx="2979678" cy="42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292663" cy="4543379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in Magdeburg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Rahmenbedingungen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Grundsätze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Zielgruppen und wozu?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Ziele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 gesehen….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endParaRPr lang="de-D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026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7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292663" cy="4543379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Kitas vom 01.01.2020 – 31.12.2024</a:t>
            </a:r>
          </a:p>
          <a:p>
            <a:pPr algn="l">
              <a:lnSpc>
                <a:spcPct val="150000"/>
              </a:lnSpc>
              <a:buClr>
                <a:schemeClr val="accent2"/>
              </a:buClr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de-DE" sz="2800" b="1" dirty="0" smtClean="0">
                <a:solidFill>
                  <a:schemeClr val="tx1"/>
                </a:solidFill>
              </a:rPr>
              <a:t>Landesmittel §23 Abs.1 </a:t>
            </a:r>
            <a:r>
              <a:rPr lang="de-DE" sz="2800" b="1" dirty="0" err="1" smtClean="0">
                <a:solidFill>
                  <a:schemeClr val="tx1"/>
                </a:solidFill>
              </a:rPr>
              <a:t>KiFöG</a:t>
            </a:r>
            <a:r>
              <a:rPr lang="de-DE" sz="2800" b="1" dirty="0" smtClean="0">
                <a:solidFill>
                  <a:schemeClr val="tx1"/>
                </a:solidFill>
              </a:rPr>
              <a:t> LSA und 			kommunale Mittel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Kitas vom </a:t>
            </a: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01.01.2021 </a:t>
            </a:r>
            <a:r>
              <a:rPr lang="de-DE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31.12.2022</a:t>
            </a:r>
            <a:endParaRPr lang="de-D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  <a:buClr>
                <a:schemeClr val="accent2"/>
              </a:buClr>
            </a:pPr>
            <a:r>
              <a:rPr lang="de-DE" sz="2800" b="1" dirty="0" smtClean="0">
                <a:solidFill>
                  <a:schemeClr val="tx1"/>
                </a:solidFill>
              </a:rPr>
              <a:t>	</a:t>
            </a:r>
            <a:r>
              <a:rPr lang="de-DE" sz="2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800" b="1" dirty="0" smtClean="0">
                <a:solidFill>
                  <a:schemeClr val="tx1"/>
                </a:solidFill>
              </a:rPr>
              <a:t>Landesmittel </a:t>
            </a:r>
            <a:r>
              <a:rPr lang="de-DE" sz="2800" b="1" dirty="0">
                <a:solidFill>
                  <a:schemeClr val="tx1"/>
                </a:solidFill>
              </a:rPr>
              <a:t>§23 </a:t>
            </a:r>
            <a:r>
              <a:rPr lang="de-DE" sz="2800" b="1" dirty="0" smtClean="0">
                <a:solidFill>
                  <a:schemeClr val="tx1"/>
                </a:solidFill>
              </a:rPr>
              <a:t>Abs.1a </a:t>
            </a:r>
            <a:r>
              <a:rPr lang="de-DE" sz="2800" b="1" dirty="0" err="1">
                <a:solidFill>
                  <a:schemeClr val="tx1"/>
                </a:solidFill>
              </a:rPr>
              <a:t>KiFöG</a:t>
            </a:r>
            <a:r>
              <a:rPr lang="de-DE" sz="2800" b="1" dirty="0">
                <a:solidFill>
                  <a:schemeClr val="tx1"/>
                </a:solidFill>
              </a:rPr>
              <a:t> LSA </a:t>
            </a:r>
            <a:r>
              <a:rPr lang="de-DE" sz="2800" b="1" dirty="0" smtClean="0">
                <a:solidFill>
                  <a:schemeClr val="tx1"/>
                </a:solidFill>
              </a:rPr>
              <a:t>(Gute-		Kita-Gesetz) und kommunale </a:t>
            </a:r>
            <a:r>
              <a:rPr lang="de-DE" sz="2800" b="1" dirty="0">
                <a:solidFill>
                  <a:schemeClr val="tx1"/>
                </a:solidFill>
              </a:rPr>
              <a:t>Mittel</a:t>
            </a:r>
          </a:p>
          <a:p>
            <a:pPr algn="l">
              <a:lnSpc>
                <a:spcPct val="150000"/>
              </a:lnSpc>
              <a:buClr>
                <a:schemeClr val="accent2"/>
              </a:buClr>
            </a:pPr>
            <a:endParaRPr lang="de-DE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66495" y="53465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in Magdeburg</a:t>
            </a: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2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292663" cy="4543379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DFV LV Sachsen-Anhalt e.V. mit 8 Kita-Sozialarbeiter*innen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LJW AWO Sachen-Anhalt e.V. mit 10 </a:t>
            </a:r>
            <a:r>
              <a:rPr lang="de-DE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Kita-Sozialarbeiter*innen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Netzwerkstelle der LHS Magdeburg</a:t>
            </a:r>
            <a:endParaRPr lang="de-D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66495" y="53465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in Magdeburg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0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80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1266495" y="53465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in Magdeburg</a:t>
            </a: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2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32" y="487696"/>
            <a:ext cx="3962827" cy="5603352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5201078" y="1669955"/>
            <a:ext cx="2037730" cy="46585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217490" y="2285001"/>
            <a:ext cx="2029524" cy="1712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5163339" y="2077892"/>
            <a:ext cx="2083675" cy="13759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4731842" y="1048769"/>
            <a:ext cx="278463" cy="120912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217490" y="2460830"/>
            <a:ext cx="2007304" cy="3691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5276852" y="2543622"/>
            <a:ext cx="1947942" cy="66048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7319276" y="1539150"/>
            <a:ext cx="1615531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I-Kita „Neustädter See“ </a:t>
            </a:r>
            <a:endParaRPr lang="de-DE" sz="1050" dirty="0"/>
          </a:p>
        </p:txBody>
      </p:sp>
      <p:sp>
        <p:nvSpPr>
          <p:cNvPr id="29" name="Textfeld 28"/>
          <p:cNvSpPr txBox="1"/>
          <p:nvPr/>
        </p:nvSpPr>
        <p:spPr>
          <a:xfrm>
            <a:off x="7316023" y="1924588"/>
            <a:ext cx="1615531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I-Kita „Kinderland“ </a:t>
            </a:r>
            <a:endParaRPr lang="de-DE" sz="1050" dirty="0"/>
          </a:p>
        </p:txBody>
      </p:sp>
      <p:sp>
        <p:nvSpPr>
          <p:cNvPr id="30" name="Textfeld 29"/>
          <p:cNvSpPr txBox="1"/>
          <p:nvPr/>
        </p:nvSpPr>
        <p:spPr>
          <a:xfrm>
            <a:off x="7319120" y="2312415"/>
            <a:ext cx="1615531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Kita „Schlupfwinkel“ </a:t>
            </a:r>
            <a:endParaRPr lang="de-DE" sz="1050" dirty="0"/>
          </a:p>
        </p:txBody>
      </p:sp>
      <p:sp>
        <p:nvSpPr>
          <p:cNvPr id="31" name="Textfeld 30"/>
          <p:cNvSpPr txBox="1"/>
          <p:nvPr/>
        </p:nvSpPr>
        <p:spPr>
          <a:xfrm>
            <a:off x="7310321" y="2704310"/>
            <a:ext cx="1615531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Kita „Kinderlachen“ </a:t>
            </a:r>
            <a:endParaRPr lang="de-DE" sz="1050" dirty="0"/>
          </a:p>
        </p:txBody>
      </p:sp>
      <p:sp>
        <p:nvSpPr>
          <p:cNvPr id="32" name="Textfeld 31"/>
          <p:cNvSpPr txBox="1"/>
          <p:nvPr/>
        </p:nvSpPr>
        <p:spPr>
          <a:xfrm>
            <a:off x="7300461" y="3092137"/>
            <a:ext cx="1615531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Kita „Weltkinderhaus“ </a:t>
            </a:r>
            <a:endParaRPr lang="de-DE" sz="1050" dirty="0"/>
          </a:p>
        </p:txBody>
      </p:sp>
      <p:sp>
        <p:nvSpPr>
          <p:cNvPr id="36" name="Textfeld 35"/>
          <p:cNvSpPr txBox="1"/>
          <p:nvPr/>
        </p:nvSpPr>
        <p:spPr>
          <a:xfrm>
            <a:off x="3627764" y="909237"/>
            <a:ext cx="1043520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Kita „</a:t>
            </a:r>
            <a:r>
              <a:rPr lang="de-DE" sz="1050" dirty="0" err="1" smtClean="0"/>
              <a:t>Bummi</a:t>
            </a:r>
            <a:r>
              <a:rPr lang="de-DE" sz="1050" dirty="0" smtClean="0"/>
              <a:t>“ </a:t>
            </a:r>
            <a:endParaRPr lang="de-DE" sz="1050" dirty="0"/>
          </a:p>
        </p:txBody>
      </p:sp>
      <p:sp>
        <p:nvSpPr>
          <p:cNvPr id="39" name="Textfeld 38"/>
          <p:cNvSpPr txBox="1"/>
          <p:nvPr/>
        </p:nvSpPr>
        <p:spPr>
          <a:xfrm>
            <a:off x="1392104" y="995264"/>
            <a:ext cx="1444021" cy="2539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I-Kita „Fliederhof II“ </a:t>
            </a:r>
            <a:endParaRPr lang="de-DE" sz="1050" dirty="0"/>
          </a:p>
        </p:txBody>
      </p:sp>
      <p:sp>
        <p:nvSpPr>
          <p:cNvPr id="40" name="Textfeld 39"/>
          <p:cNvSpPr txBox="1"/>
          <p:nvPr/>
        </p:nvSpPr>
        <p:spPr>
          <a:xfrm>
            <a:off x="1526371" y="1407027"/>
            <a:ext cx="1290707" cy="2539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KG „Valentin“ </a:t>
            </a:r>
            <a:endParaRPr lang="de-DE" sz="1050" dirty="0"/>
          </a:p>
        </p:txBody>
      </p:sp>
      <p:sp>
        <p:nvSpPr>
          <p:cNvPr id="41" name="Textfeld 40"/>
          <p:cNvSpPr txBox="1"/>
          <p:nvPr/>
        </p:nvSpPr>
        <p:spPr>
          <a:xfrm>
            <a:off x="824399" y="1804006"/>
            <a:ext cx="1992679" cy="4154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Kita „Im Stadtteilzentrum Neu-</a:t>
            </a:r>
            <a:r>
              <a:rPr lang="de-DE" sz="1000" dirty="0" err="1" smtClean="0"/>
              <a:t>Olbvenstedt</a:t>
            </a:r>
            <a:r>
              <a:rPr lang="de-DE" sz="1000" dirty="0" smtClean="0"/>
              <a:t>“ </a:t>
            </a:r>
            <a:endParaRPr lang="de-DE" sz="1000" dirty="0"/>
          </a:p>
        </p:txBody>
      </p:sp>
      <p:sp>
        <p:nvSpPr>
          <p:cNvPr id="42" name="Textfeld 41"/>
          <p:cNvSpPr txBox="1"/>
          <p:nvPr/>
        </p:nvSpPr>
        <p:spPr>
          <a:xfrm>
            <a:off x="1152325" y="2656375"/>
            <a:ext cx="1509525" cy="2539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Kita „Käferwiese“ </a:t>
            </a:r>
            <a:endParaRPr lang="de-DE" sz="1050" dirty="0"/>
          </a:p>
        </p:txBody>
      </p:sp>
      <p:cxnSp>
        <p:nvCxnSpPr>
          <p:cNvPr id="43" name="Gerade Verbindung mit Pfeil 42"/>
          <p:cNvCxnSpPr/>
          <p:nvPr/>
        </p:nvCxnSpPr>
        <p:spPr>
          <a:xfrm flipH="1" flipV="1">
            <a:off x="2901259" y="1140644"/>
            <a:ext cx="1594896" cy="148078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 flipV="1">
            <a:off x="2888448" y="1547825"/>
            <a:ext cx="1616796" cy="11332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 flipV="1">
            <a:off x="2916331" y="2028618"/>
            <a:ext cx="1590105" cy="7258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 flipV="1">
            <a:off x="2768982" y="2772709"/>
            <a:ext cx="1744493" cy="9222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H="1" flipV="1">
            <a:off x="2776020" y="3206341"/>
            <a:ext cx="2128586" cy="90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957230" y="3088431"/>
            <a:ext cx="1698348" cy="2539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I-Kita „Fliederhof I (AO)“ </a:t>
            </a:r>
            <a:endParaRPr lang="de-DE" sz="1050" dirty="0"/>
          </a:p>
        </p:txBody>
      </p:sp>
      <p:cxnSp>
        <p:nvCxnSpPr>
          <p:cNvPr id="60" name="Gerade Verbindung mit Pfeil 59"/>
          <p:cNvCxnSpPr/>
          <p:nvPr/>
        </p:nvCxnSpPr>
        <p:spPr>
          <a:xfrm>
            <a:off x="4953165" y="2485437"/>
            <a:ext cx="2463635" cy="13021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4991506" y="2606689"/>
            <a:ext cx="2425294" cy="15488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7478877" y="3661581"/>
            <a:ext cx="1444021" cy="2539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Kita „Kuschelbären“ </a:t>
            </a:r>
            <a:endParaRPr lang="de-DE" sz="1050" dirty="0"/>
          </a:p>
        </p:txBody>
      </p:sp>
      <p:sp>
        <p:nvSpPr>
          <p:cNvPr id="68" name="Textfeld 67"/>
          <p:cNvSpPr txBox="1"/>
          <p:nvPr/>
        </p:nvSpPr>
        <p:spPr>
          <a:xfrm>
            <a:off x="7478877" y="4030285"/>
            <a:ext cx="1444021" cy="2539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KG „Traumhügel“ </a:t>
            </a:r>
            <a:endParaRPr lang="de-DE" sz="1050" dirty="0"/>
          </a:p>
        </p:txBody>
      </p:sp>
      <p:cxnSp>
        <p:nvCxnSpPr>
          <p:cNvPr id="83" name="Gerade Verbindung mit Pfeil 82"/>
          <p:cNvCxnSpPr/>
          <p:nvPr/>
        </p:nvCxnSpPr>
        <p:spPr>
          <a:xfrm flipH="1">
            <a:off x="2746677" y="3710626"/>
            <a:ext cx="1840581" cy="33387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824399" y="3908687"/>
            <a:ext cx="1826765" cy="2539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Natur-Kita „Sonnenland“ </a:t>
            </a:r>
            <a:endParaRPr lang="de-DE" sz="1050" dirty="0"/>
          </a:p>
        </p:txBody>
      </p:sp>
      <p:sp>
        <p:nvSpPr>
          <p:cNvPr id="87" name="Textfeld 86"/>
          <p:cNvSpPr txBox="1"/>
          <p:nvPr/>
        </p:nvSpPr>
        <p:spPr>
          <a:xfrm>
            <a:off x="957230" y="3472537"/>
            <a:ext cx="1698348" cy="2539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err="1" smtClean="0"/>
              <a:t>Kathol</a:t>
            </a:r>
            <a:r>
              <a:rPr lang="de-DE" sz="1050" dirty="0" smtClean="0"/>
              <a:t>.-Kita „St. Marien“ </a:t>
            </a:r>
            <a:endParaRPr lang="de-DE" sz="1050" dirty="0"/>
          </a:p>
        </p:txBody>
      </p:sp>
      <p:cxnSp>
        <p:nvCxnSpPr>
          <p:cNvPr id="89" name="Gerade Verbindung mit Pfeil 88"/>
          <p:cNvCxnSpPr/>
          <p:nvPr/>
        </p:nvCxnSpPr>
        <p:spPr>
          <a:xfrm flipH="1" flipV="1">
            <a:off x="2776020" y="3618319"/>
            <a:ext cx="1860467" cy="3293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/>
          <p:nvPr/>
        </p:nvCxnSpPr>
        <p:spPr>
          <a:xfrm flipH="1">
            <a:off x="2750657" y="3826862"/>
            <a:ext cx="2153951" cy="6324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/>
          <p:cNvSpPr txBox="1"/>
          <p:nvPr/>
        </p:nvSpPr>
        <p:spPr>
          <a:xfrm>
            <a:off x="824399" y="4341792"/>
            <a:ext cx="1835159" cy="2539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Kita „Traumzauberbaum“ </a:t>
            </a:r>
            <a:endParaRPr lang="de-DE" sz="1050" dirty="0"/>
          </a:p>
        </p:txBody>
      </p:sp>
      <p:cxnSp>
        <p:nvCxnSpPr>
          <p:cNvPr id="95" name="Gerade Verbindung mit Pfeil 94"/>
          <p:cNvCxnSpPr/>
          <p:nvPr/>
        </p:nvCxnSpPr>
        <p:spPr>
          <a:xfrm flipH="1">
            <a:off x="3409950" y="4562725"/>
            <a:ext cx="2050542" cy="6722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1473673" y="5137321"/>
            <a:ext cx="1835159" cy="2539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Kita „Wolkenstein“ </a:t>
            </a:r>
            <a:endParaRPr lang="de-DE" sz="1050" dirty="0"/>
          </a:p>
        </p:txBody>
      </p:sp>
      <p:cxnSp>
        <p:nvCxnSpPr>
          <p:cNvPr id="98" name="Gerade Verbindung mit Pfeil 97"/>
          <p:cNvCxnSpPr/>
          <p:nvPr/>
        </p:nvCxnSpPr>
        <p:spPr>
          <a:xfrm>
            <a:off x="5217490" y="3721630"/>
            <a:ext cx="2199310" cy="7986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7480234" y="4405741"/>
            <a:ext cx="1444021" cy="2539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Kita „Sterntaler“ </a:t>
            </a:r>
            <a:endParaRPr lang="de-DE" sz="1050" dirty="0"/>
          </a:p>
        </p:txBody>
      </p:sp>
      <p:sp>
        <p:nvSpPr>
          <p:cNvPr id="103" name="Textfeld 102"/>
          <p:cNvSpPr txBox="1"/>
          <p:nvPr/>
        </p:nvSpPr>
        <p:spPr>
          <a:xfrm>
            <a:off x="6973541" y="5007384"/>
            <a:ext cx="1958013" cy="5770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 smtClean="0"/>
              <a:t>Träger der Kita-Sozialarbeit</a:t>
            </a:r>
          </a:p>
          <a:p>
            <a:pPr algn="ctr"/>
            <a:r>
              <a:rPr lang="de-DE" sz="1050" b="1" dirty="0" smtClean="0"/>
              <a:t>Landesjugendwerk der AWO Sachsen-Anhalt e.V. </a:t>
            </a:r>
            <a:endParaRPr lang="de-DE" sz="1050" b="1" dirty="0"/>
          </a:p>
        </p:txBody>
      </p:sp>
      <p:cxnSp>
        <p:nvCxnSpPr>
          <p:cNvPr id="104" name="Gerade Verbindung mit Pfeil 103"/>
          <p:cNvCxnSpPr/>
          <p:nvPr/>
        </p:nvCxnSpPr>
        <p:spPr>
          <a:xfrm>
            <a:off x="5290245" y="3824647"/>
            <a:ext cx="1656700" cy="15044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feld 107"/>
          <p:cNvSpPr txBox="1"/>
          <p:nvPr/>
        </p:nvSpPr>
        <p:spPr>
          <a:xfrm>
            <a:off x="6280994" y="803815"/>
            <a:ext cx="2171718" cy="5770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 smtClean="0"/>
              <a:t>Träger der Kita-Sozialarbeit</a:t>
            </a:r>
          </a:p>
          <a:p>
            <a:pPr algn="ctr"/>
            <a:r>
              <a:rPr lang="de-DE" sz="1050" b="1" dirty="0" smtClean="0"/>
              <a:t>Deutscher Familienverband LV Sachsen-Anhalt e.V. </a:t>
            </a:r>
            <a:endParaRPr lang="de-DE" sz="1050" b="1" dirty="0"/>
          </a:p>
        </p:txBody>
      </p:sp>
      <p:cxnSp>
        <p:nvCxnSpPr>
          <p:cNvPr id="109" name="Gerade Verbindung mit Pfeil 108"/>
          <p:cNvCxnSpPr/>
          <p:nvPr/>
        </p:nvCxnSpPr>
        <p:spPr>
          <a:xfrm flipV="1">
            <a:off x="5024385" y="1112520"/>
            <a:ext cx="1160597" cy="110607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1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292663" cy="4543379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Kita ein*e Kita-Sozialarbeiter*in VZK vor Ort (ggf. Teilzeit)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igenes Büro </a:t>
            </a:r>
          </a:p>
          <a:p>
            <a:pPr marL="457200" indent="-4572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de-D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Einsatz im Gruppendienst (keine Kompensation von Kita-Personal)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66495" y="32444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Rahmenbedingungen</a:t>
            </a:r>
            <a:endParaRPr lang="de-DE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0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84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334705" cy="4718232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200000"/>
              </a:lnSpc>
              <a:buClrTx/>
            </a:pPr>
            <a:r>
              <a:rPr lang="de-DE" sz="2400" b="1" dirty="0" smtClean="0">
                <a:solidFill>
                  <a:schemeClr val="tx1"/>
                </a:solidFill>
              </a:rPr>
              <a:t>Kita-Sozialarbeit arbeitet:</a:t>
            </a:r>
          </a:p>
          <a:p>
            <a:pPr marL="342900" indent="-342900" algn="l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chemeClr val="tx1"/>
                </a:solidFill>
              </a:rPr>
              <a:t>s</a:t>
            </a:r>
            <a:r>
              <a:rPr lang="de-DE" sz="2400" b="1" dirty="0" smtClean="0">
                <a:solidFill>
                  <a:schemeClr val="tx1"/>
                </a:solidFill>
              </a:rPr>
              <a:t>ozialraumorientiert</a:t>
            </a:r>
          </a:p>
          <a:p>
            <a:pPr marL="342900" indent="-342900" algn="l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chemeClr val="tx1"/>
                </a:solidFill>
              </a:rPr>
              <a:t>z</a:t>
            </a:r>
            <a:r>
              <a:rPr lang="de-DE" sz="2400" b="1" dirty="0" smtClean="0">
                <a:solidFill>
                  <a:schemeClr val="tx1"/>
                </a:solidFill>
              </a:rPr>
              <a:t>ielgruppenorientiert</a:t>
            </a:r>
          </a:p>
          <a:p>
            <a:pPr marL="342900" indent="-342900" algn="l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chemeClr val="tx1"/>
                </a:solidFill>
              </a:rPr>
              <a:t>r</a:t>
            </a:r>
            <a:r>
              <a:rPr lang="de-DE" sz="2400" b="1" dirty="0" smtClean="0">
                <a:solidFill>
                  <a:schemeClr val="tx1"/>
                </a:solidFill>
              </a:rPr>
              <a:t>essourcenorientiert</a:t>
            </a:r>
            <a:endParaRPr lang="de-DE" sz="24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</a:rPr>
              <a:t>netzwerkorientiert </a:t>
            </a:r>
          </a:p>
          <a:p>
            <a:pPr marL="342900" indent="-342900" algn="l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chemeClr val="tx1"/>
                </a:solidFill>
              </a:rPr>
              <a:t>l</a:t>
            </a:r>
            <a:r>
              <a:rPr lang="de-DE" sz="2400" b="1" dirty="0" smtClean="0">
                <a:solidFill>
                  <a:schemeClr val="tx1"/>
                </a:solidFill>
              </a:rPr>
              <a:t>ebensweltorientiert</a:t>
            </a:r>
          </a:p>
          <a:p>
            <a:pPr algn="l">
              <a:lnSpc>
                <a:spcPct val="200000"/>
              </a:lnSpc>
              <a:buClrTx/>
            </a:pPr>
            <a:r>
              <a:rPr lang="de-DE" sz="2400" b="1" dirty="0" smtClean="0">
                <a:solidFill>
                  <a:schemeClr val="tx1"/>
                </a:solidFill>
              </a:rPr>
              <a:t>Angebote sind niedrigschwellig und FREIWILLIG!</a:t>
            </a:r>
          </a:p>
        </p:txBody>
      </p:sp>
      <p:sp>
        <p:nvSpPr>
          <p:cNvPr id="8" name="AutoShape 4" descr="Bildergebnis für haus piktogramm"/>
          <p:cNvSpPr>
            <a:spLocks noChangeAspect="1" noChangeArrowheads="1"/>
          </p:cNvSpPr>
          <p:nvPr/>
        </p:nvSpPr>
        <p:spPr bwMode="auto">
          <a:xfrm>
            <a:off x="7346732" y="3192801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 rot="16200000">
            <a:off x="6489030" y="1611853"/>
            <a:ext cx="1819028" cy="2803632"/>
            <a:chOff x="5813797" y="2144112"/>
            <a:chExt cx="1819028" cy="2803632"/>
          </a:xfrm>
        </p:grpSpPr>
        <p:sp>
          <p:nvSpPr>
            <p:cNvPr id="5" name="Eckige Klammer rechts 4"/>
            <p:cNvSpPr/>
            <p:nvPr/>
          </p:nvSpPr>
          <p:spPr>
            <a:xfrm>
              <a:off x="5813797" y="2144112"/>
              <a:ext cx="375594" cy="641131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ckige Klammer rechts 8"/>
            <p:cNvSpPr/>
            <p:nvPr/>
          </p:nvSpPr>
          <p:spPr>
            <a:xfrm>
              <a:off x="5813797" y="2872236"/>
              <a:ext cx="375594" cy="641131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ckige Klammer rechts 9"/>
            <p:cNvSpPr/>
            <p:nvPr/>
          </p:nvSpPr>
          <p:spPr>
            <a:xfrm>
              <a:off x="5834818" y="3572085"/>
              <a:ext cx="375594" cy="641131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ckige Klammer rechts 10"/>
            <p:cNvSpPr/>
            <p:nvPr/>
          </p:nvSpPr>
          <p:spPr>
            <a:xfrm>
              <a:off x="5834819" y="4289415"/>
              <a:ext cx="375594" cy="658329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ckige Klammer rechts 12"/>
            <p:cNvSpPr/>
            <p:nvPr/>
          </p:nvSpPr>
          <p:spPr>
            <a:xfrm>
              <a:off x="6287672" y="2441313"/>
              <a:ext cx="375594" cy="641131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ckige Klammer rechts 13"/>
            <p:cNvSpPr/>
            <p:nvPr/>
          </p:nvSpPr>
          <p:spPr>
            <a:xfrm>
              <a:off x="6287672" y="3194690"/>
              <a:ext cx="375594" cy="641131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ckige Klammer rechts 14"/>
            <p:cNvSpPr/>
            <p:nvPr/>
          </p:nvSpPr>
          <p:spPr>
            <a:xfrm>
              <a:off x="6287672" y="4012345"/>
              <a:ext cx="375594" cy="606234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ckige Klammer rechts 15"/>
            <p:cNvSpPr/>
            <p:nvPr/>
          </p:nvSpPr>
          <p:spPr>
            <a:xfrm>
              <a:off x="6783356" y="2872235"/>
              <a:ext cx="375594" cy="641131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ckige Klammer rechts 16"/>
            <p:cNvSpPr/>
            <p:nvPr/>
          </p:nvSpPr>
          <p:spPr>
            <a:xfrm>
              <a:off x="6774576" y="3600359"/>
              <a:ext cx="375594" cy="641131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ckige Klammer rechts 17"/>
            <p:cNvSpPr/>
            <p:nvPr/>
          </p:nvSpPr>
          <p:spPr>
            <a:xfrm>
              <a:off x="7257231" y="3194690"/>
              <a:ext cx="375594" cy="641131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1266495" y="32444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Grundsätze</a:t>
            </a:r>
            <a:endParaRPr lang="de-DE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22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0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334705" cy="4718232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</a:rPr>
              <a:t>Familien und deren Kinder bis zum Eintritt in die Schule</a:t>
            </a:r>
          </a:p>
          <a:p>
            <a:pPr marL="342900" indent="-342900" algn="l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</a:rPr>
              <a:t>Leitungen und Pädagogische Fachkräfte der Kitas</a:t>
            </a:r>
          </a:p>
          <a:p>
            <a:pPr marL="342900" indent="-342900" algn="l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alle am Familien – und Kita-Leben eingebundene Akteure</a:t>
            </a:r>
            <a:endParaRPr lang="de-DE" sz="2400" b="1" dirty="0" smtClean="0">
              <a:solidFill>
                <a:schemeClr val="tx1"/>
              </a:solidFill>
            </a:endParaRPr>
          </a:p>
          <a:p>
            <a:pPr algn="l">
              <a:lnSpc>
                <a:spcPct val="200000"/>
              </a:lnSpc>
              <a:buClrTx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Ausgleich </a:t>
            </a:r>
            <a:r>
              <a:rPr lang="de-DE" sz="24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indiv</a:t>
            </a: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. Benachteiligungen von Kindern</a:t>
            </a:r>
          </a:p>
          <a:p>
            <a:pPr algn="l">
              <a:lnSpc>
                <a:spcPct val="200000"/>
              </a:lnSpc>
              <a:buClrTx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Herstellung von Chancengleichheit</a:t>
            </a:r>
          </a:p>
          <a:p>
            <a:pPr algn="l">
              <a:lnSpc>
                <a:spcPct val="200000"/>
              </a:lnSpc>
              <a:buClrTx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Familien und deren Kinder über den Kita-Alltag hinaus stärken</a:t>
            </a:r>
          </a:p>
          <a:p>
            <a:pPr algn="l">
              <a:lnSpc>
                <a:spcPct val="200000"/>
              </a:lnSpc>
              <a:buClrTx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Förderung einer positiven Kindesentwicklung</a:t>
            </a:r>
            <a:endParaRPr lang="de-DE" sz="2400" b="1" dirty="0">
              <a:solidFill>
                <a:schemeClr val="tx1"/>
              </a:solidFill>
            </a:endParaRPr>
          </a:p>
          <a:p>
            <a:pPr algn="l">
              <a:lnSpc>
                <a:spcPct val="200000"/>
              </a:lnSpc>
              <a:buClrTx/>
            </a:pPr>
            <a:r>
              <a:rPr lang="de-DE" sz="800" b="1" dirty="0" smtClean="0">
                <a:solidFill>
                  <a:schemeClr val="bg1"/>
                </a:solidFill>
              </a:rPr>
              <a:t>G</a:t>
            </a:r>
          </a:p>
          <a:p>
            <a:pPr marL="457200" indent="-457200" algn="l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endParaRPr lang="de-DE" sz="2400" b="1" dirty="0" smtClean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66495" y="32444"/>
            <a:ext cx="4871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Zielgruppen und wozu? </a:t>
            </a:r>
            <a:endParaRPr lang="de-DE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1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45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5793" y="0"/>
            <a:ext cx="3398720" cy="605778"/>
          </a:xfrm>
        </p:spPr>
        <p:txBody>
          <a:bodyPr/>
          <a:lstStyle/>
          <a:p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„Soziale Arbeit in Kitas“ </a:t>
            </a: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6233" y="964042"/>
            <a:ext cx="8334705" cy="471823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Allgemeine Gesundheitsförderung</a:t>
            </a:r>
          </a:p>
          <a:p>
            <a:pPr marL="457200" indent="-457200" algn="l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Ausgleich von Bildungsbenachteiligungen</a:t>
            </a:r>
          </a:p>
          <a:p>
            <a:pPr marL="457200" indent="-457200" algn="l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Stärkung der Kinderbeteiligung</a:t>
            </a:r>
          </a:p>
          <a:p>
            <a:pPr marL="457200" indent="-457200" algn="l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Stärkung der sprachlichen Bildung</a:t>
            </a:r>
          </a:p>
          <a:p>
            <a:pPr marL="457200" indent="-457200" algn="l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Stärkung der Team- und Netzwerkarbeit</a:t>
            </a:r>
            <a:endParaRPr lang="de-DE" sz="2400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l">
              <a:lnSpc>
                <a:spcPct val="200000"/>
              </a:lnSpc>
              <a:buClr>
                <a:schemeClr val="accent2"/>
              </a:buClr>
            </a:pPr>
            <a:endParaRPr lang="de-DE" sz="2400" b="1" dirty="0" smtClean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66495" y="32444"/>
            <a:ext cx="4871546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Ziele </a:t>
            </a:r>
            <a:endParaRPr lang="de-DE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-1168" y="5769267"/>
            <a:ext cx="890343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smtClean="0">
                <a:solidFill>
                  <a:schemeClr val="tx1"/>
                </a:solidFill>
              </a:rPr>
              <a:t>  Eine Kooperation zwischen:</a:t>
            </a:r>
            <a:endParaRPr lang="de-DE" sz="1200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768982" y="6127531"/>
            <a:ext cx="4198171" cy="555953"/>
            <a:chOff x="1812544" y="6127531"/>
            <a:chExt cx="4198171" cy="555953"/>
          </a:xfrm>
        </p:grpSpPr>
        <p:pic>
          <p:nvPicPr>
            <p:cNvPr id="11" name="Picture 2" descr="in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44" y="6127531"/>
              <a:ext cx="2075428" cy="55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3" descr="dfv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53" y="6127531"/>
              <a:ext cx="1969662" cy="5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67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548</Words>
  <Application>Microsoft Office PowerPoint</Application>
  <PresentationFormat>Breitbild</PresentationFormat>
  <Paragraphs>146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Facette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 „Soziale Arbeit in Kitas“ </vt:lpstr>
      <vt:lpstr>Kita „Bummi“</vt:lpstr>
      <vt:lpstr>I-Kita „Neustädter See“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„Soziale Arbeit in Kitas“</dc:title>
  <dc:creator>sozialearbeitinkita@gmail.com</dc:creator>
  <cp:lastModifiedBy>Kita-Sozialarbeit</cp:lastModifiedBy>
  <cp:revision>65</cp:revision>
  <dcterms:created xsi:type="dcterms:W3CDTF">2020-02-03T12:39:44Z</dcterms:created>
  <dcterms:modified xsi:type="dcterms:W3CDTF">2022-11-15T08:23:07Z</dcterms:modified>
</cp:coreProperties>
</file>